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62" r:id="rId3"/>
    <p:sldId id="267" r:id="rId4"/>
    <p:sldId id="263" r:id="rId5"/>
    <p:sldId id="264" r:id="rId6"/>
    <p:sldId id="265" r:id="rId7"/>
    <p:sldId id="258" r:id="rId8"/>
    <p:sldId id="259" r:id="rId9"/>
    <p:sldId id="260"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A34D9F-1666-4B82-94F9-A6AABB6A70A6}" v="18" dt="2023-04-10T18:43:48.990"/>
    <p1510:client id="{58E7158A-C886-429A-9715-61CC30322A61}" v="14" dt="2023-04-11T15:35:10.9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7"/>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88E303-C886-412D-85CF-4148191154D9}" type="datetimeFigureOut">
              <a:rPr lang="en-US" smtClean="0"/>
              <a:t>12/6/2023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12F93C-C701-4024-AF2A-C8B60EB82867}" type="slidenum">
              <a:rPr lang="en-US" smtClean="0"/>
              <a:t>‹#›</a:t>
            </a:fld>
            <a:endParaRPr lang="en-US"/>
          </a:p>
        </p:txBody>
      </p:sp>
    </p:spTree>
    <p:extLst>
      <p:ext uri="{BB962C8B-B14F-4D97-AF65-F5344CB8AC3E}">
        <p14:creationId xmlns:p14="http://schemas.microsoft.com/office/powerpoint/2010/main" val="8518760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12F93C-C701-4024-AF2A-C8B60EB82867}" type="slidenum">
              <a:rPr lang="en-US" smtClean="0"/>
              <a:t>1</a:t>
            </a:fld>
            <a:endParaRPr lang="en-US"/>
          </a:p>
        </p:txBody>
      </p:sp>
    </p:spTree>
    <p:extLst>
      <p:ext uri="{BB962C8B-B14F-4D97-AF65-F5344CB8AC3E}">
        <p14:creationId xmlns:p14="http://schemas.microsoft.com/office/powerpoint/2010/main" val="25625868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Huffman encoding is a lossless compression algorithm which means no data will be lost when compressing. This means that the original string can be restored without losing any details. It does this by counting each character and their frequency in the original string then encoding them bits with the higher frequency characters having less bits.</a:t>
            </a:r>
          </a:p>
        </p:txBody>
      </p:sp>
      <p:sp>
        <p:nvSpPr>
          <p:cNvPr id="4" name="Slide Number Placeholder 3"/>
          <p:cNvSpPr>
            <a:spLocks noGrp="1"/>
          </p:cNvSpPr>
          <p:nvPr>
            <p:ph type="sldNum" sz="quarter" idx="5"/>
          </p:nvPr>
        </p:nvSpPr>
        <p:spPr/>
        <p:txBody>
          <a:bodyPr/>
          <a:lstStyle/>
          <a:p>
            <a:fld id="{3B12F93C-C701-4024-AF2A-C8B60EB82867}" type="slidenum">
              <a:rPr lang="en-US" smtClean="0"/>
              <a:t>2</a:t>
            </a:fld>
            <a:endParaRPr lang="en-US"/>
          </a:p>
        </p:txBody>
      </p:sp>
    </p:spTree>
    <p:extLst>
      <p:ext uri="{BB962C8B-B14F-4D97-AF65-F5344CB8AC3E}">
        <p14:creationId xmlns:p14="http://schemas.microsoft.com/office/powerpoint/2010/main" val="862909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endParaRPr lang="en-US"/>
          </a:p>
        </p:txBody>
      </p:sp>
      <p:sp>
        <p:nvSpPr>
          <p:cNvPr id="4" name="Slide Number Placeholder 3"/>
          <p:cNvSpPr>
            <a:spLocks noGrp="1"/>
          </p:cNvSpPr>
          <p:nvPr>
            <p:ph type="sldNum" sz="quarter" idx="5"/>
          </p:nvPr>
        </p:nvSpPr>
        <p:spPr/>
        <p:txBody>
          <a:bodyPr/>
          <a:lstStyle/>
          <a:p>
            <a:fld id="{3B12F93C-C701-4024-AF2A-C8B60EB82867}" type="slidenum">
              <a:rPr lang="en-US" smtClean="0"/>
              <a:t>3</a:t>
            </a:fld>
            <a:endParaRPr lang="en-US"/>
          </a:p>
        </p:txBody>
      </p:sp>
    </p:spTree>
    <p:extLst>
      <p:ext uri="{BB962C8B-B14F-4D97-AF65-F5344CB8AC3E}">
        <p14:creationId xmlns:p14="http://schemas.microsoft.com/office/powerpoint/2010/main" val="3956711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first you must create a map, which stores the character as the key and the value being the number of occurrences.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Then these are sorted in rising order by the number of occurrences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I used a min priority queue in my implementation, which ensured the lowest frequencies are always pulled first</a:t>
            </a:r>
          </a:p>
          <a:p>
            <a:endParaRPr lang="en-US"/>
          </a:p>
        </p:txBody>
      </p:sp>
      <p:sp>
        <p:nvSpPr>
          <p:cNvPr id="4" name="Slide Number Placeholder 3"/>
          <p:cNvSpPr>
            <a:spLocks noGrp="1"/>
          </p:cNvSpPr>
          <p:nvPr>
            <p:ph type="sldNum" sz="quarter" idx="5"/>
          </p:nvPr>
        </p:nvSpPr>
        <p:spPr/>
        <p:txBody>
          <a:bodyPr/>
          <a:lstStyle/>
          <a:p>
            <a:fld id="{3B12F93C-C701-4024-AF2A-C8B60EB82867}" type="slidenum">
              <a:rPr lang="en-US" smtClean="0"/>
              <a:t>4</a:t>
            </a:fld>
            <a:endParaRPr lang="en-US"/>
          </a:p>
        </p:txBody>
      </p:sp>
    </p:spTree>
    <p:extLst>
      <p:ext uri="{BB962C8B-B14F-4D97-AF65-F5344CB8AC3E}">
        <p14:creationId xmlns:p14="http://schemas.microsoft.com/office/powerpoint/2010/main" val="20604915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This worthen a tree must be created. Each character and frequency is a node, then the smallest 2 are linked together (by </a:t>
            </a:r>
            <a:r>
              <a:rPr lang="en-US" err="1"/>
              <a:t>delMin</a:t>
            </a:r>
            <a:r>
              <a:rPr lang="en-US"/>
              <a:t> on the priority heap). then </a:t>
            </a:r>
            <a:r>
              <a:rPr lang="en-US" err="1"/>
              <a:t>theymake</a:t>
            </a:r>
            <a:r>
              <a:rPr lang="en-US"/>
              <a:t>  a parent node with no character, and the frequency as the sum of the child frequencies. Then this node is added back into the collection of nodes. process repeated until one node (the root) remains. </a:t>
            </a:r>
          </a:p>
        </p:txBody>
      </p:sp>
      <p:sp>
        <p:nvSpPr>
          <p:cNvPr id="4" name="Slide Number Placeholder 3"/>
          <p:cNvSpPr>
            <a:spLocks noGrp="1"/>
          </p:cNvSpPr>
          <p:nvPr>
            <p:ph type="sldNum" sz="quarter" idx="5"/>
          </p:nvPr>
        </p:nvSpPr>
        <p:spPr/>
        <p:txBody>
          <a:bodyPr/>
          <a:lstStyle/>
          <a:p>
            <a:fld id="{3B12F93C-C701-4024-AF2A-C8B60EB82867}" type="slidenum">
              <a:rPr lang="en-US" smtClean="0"/>
              <a:t>5</a:t>
            </a:fld>
            <a:endParaRPr lang="en-US"/>
          </a:p>
        </p:txBody>
      </p:sp>
    </p:spTree>
    <p:extLst>
      <p:ext uri="{BB962C8B-B14F-4D97-AF65-F5344CB8AC3E}">
        <p14:creationId xmlns:p14="http://schemas.microsoft.com/office/powerpoint/2010/main" val="39471976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this method of tree creation ensures a Full Binary Tree is formed every time, thus further reducing redundancy</a:t>
            </a:r>
          </a:p>
          <a:p>
            <a:endParaRPr lang="en-US"/>
          </a:p>
          <a:p>
            <a:r>
              <a:rPr lang="en-US"/>
              <a:t>you can see that using standard encoding, each character uses 8 bits, making </a:t>
            </a:r>
          </a:p>
        </p:txBody>
      </p:sp>
      <p:sp>
        <p:nvSpPr>
          <p:cNvPr id="4" name="Slide Number Placeholder 3"/>
          <p:cNvSpPr>
            <a:spLocks noGrp="1"/>
          </p:cNvSpPr>
          <p:nvPr>
            <p:ph type="sldNum" sz="quarter" idx="5"/>
          </p:nvPr>
        </p:nvSpPr>
        <p:spPr/>
        <p:txBody>
          <a:bodyPr/>
          <a:lstStyle/>
          <a:p>
            <a:fld id="{3B12F93C-C701-4024-AF2A-C8B60EB82867}" type="slidenum">
              <a:rPr lang="en-US" smtClean="0"/>
              <a:t>6</a:t>
            </a:fld>
            <a:endParaRPr lang="en-US"/>
          </a:p>
        </p:txBody>
      </p:sp>
    </p:spTree>
    <p:extLst>
      <p:ext uri="{BB962C8B-B14F-4D97-AF65-F5344CB8AC3E}">
        <p14:creationId xmlns:p14="http://schemas.microsoft.com/office/powerpoint/2010/main" val="41463612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B12F93C-C701-4024-AF2A-C8B60EB82867}" type="slidenum">
              <a:rPr lang="en-US" smtClean="0"/>
              <a:t>7</a:t>
            </a:fld>
            <a:endParaRPr lang="en-US"/>
          </a:p>
        </p:txBody>
      </p:sp>
    </p:spTree>
    <p:extLst>
      <p:ext uri="{BB962C8B-B14F-4D97-AF65-F5344CB8AC3E}">
        <p14:creationId xmlns:p14="http://schemas.microsoft.com/office/powerpoint/2010/main" val="2580129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D6D0F569-AC90-44EB-9EF4-4E5C2F5D823C}" type="datetime1">
              <a:rPr lang="en-US" smtClean="0"/>
              <a:t>12/6/2023</a:t>
            </a:fld>
            <a:endParaRPr lang="en-US"/>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45414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46BA7D41-E8B7-4A0B-B861-3EC4AE88917D}" type="datetime1">
              <a:rPr lang="en-US" smtClean="0"/>
              <a:t>12/6/2023</a:t>
            </a:fld>
            <a:endParaRPr lang="en-US"/>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9613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A7C34823-0B19-4B4E-A643-7A3B0A3D24D6}" type="datetime1">
              <a:rPr lang="en-US" smtClean="0"/>
              <a:t>12/6/2023</a:t>
            </a:fld>
            <a:endParaRPr lang="en-US"/>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09511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8"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8C2D79EF-17C8-45D8-9866-DAF5723FC604}" type="datetime1">
              <a:rPr lang="en-US" smtClean="0"/>
              <a:t>12/6/2023</a:t>
            </a:fld>
            <a:endParaRPr lang="en-US"/>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368286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DFFC2ADC-3680-4013-A757-E4663495DB98}" type="datetime1">
              <a:rPr lang="en-US" smtClean="0"/>
              <a:t>12/6/2023</a:t>
            </a:fld>
            <a:endParaRPr lang="en-US"/>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003977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4751BA94-5DCA-4F19-960F-0FB2BD5EE85A}" type="datetime1">
              <a:rPr lang="en-US" smtClean="0"/>
              <a:t>12/6/2023</a:t>
            </a:fld>
            <a:endParaRPr lang="en-US"/>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048932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01BED947-38D9-44AC-8B89-E79758333B77}" type="datetime1">
              <a:rPr lang="en-US" smtClean="0"/>
              <a:t>12/6/2023</a:t>
            </a:fld>
            <a:endParaRPr lang="en-US"/>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037693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a:t>Click to edit Master title style</a:t>
            </a:r>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3781E23F-BD3C-4F23-B116-2B758120C8AC}" type="datetime1">
              <a:rPr lang="en-US" smtClean="0"/>
              <a:t>12/6/2023</a:t>
            </a:fld>
            <a:endParaRPr lang="en-US"/>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80229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473CFAA9-6D59-4D98-869E-ACBDB83B2CA4}" type="datetime1">
              <a:rPr lang="en-US" smtClean="0"/>
              <a:t>12/6/2023</a:t>
            </a:fld>
            <a:endParaRPr lang="en-US"/>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70364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DC410804-27E3-430A-BB42-B831260DE39A}" type="datetime1">
              <a:rPr lang="en-US" smtClean="0"/>
              <a:t>12/6/2023</a:t>
            </a:fld>
            <a:endParaRPr lang="en-US"/>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285644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60E22DE3-3D1A-4D53-B9A6-6C7463B8C992}" type="datetime1">
              <a:rPr lang="en-US" smtClean="0"/>
              <a:t>12/6/2023</a:t>
            </a:fld>
            <a:endParaRPr lang="en-US"/>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007528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5ECD8B30-1B71-45A1-8314-D59C86F581E1}" type="datetime1">
              <a:rPr lang="en-US" smtClean="0"/>
              <a:pPr/>
              <a:t>12/6/2023</a:t>
            </a:fld>
            <a:endParaRPr lang="en-US" b="1"/>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a:t>Sample Footer Text</a:t>
            </a:r>
            <a:endParaRPr lang="en-US" b="1"/>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b="1"/>
          </a:p>
        </p:txBody>
      </p:sp>
    </p:spTree>
    <p:extLst>
      <p:ext uri="{BB962C8B-B14F-4D97-AF65-F5344CB8AC3E}">
        <p14:creationId xmlns:p14="http://schemas.microsoft.com/office/powerpoint/2010/main" val="1694802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hyperlink" Target="https://www.geeksforgeeks.org/huffman-coding-greedy-algo-3/" TargetMode="External"/><Relationship Id="rId2" Type="http://schemas.openxmlformats.org/officeDocument/2006/relationships/hyperlink" Target="https://web.stanford.edu/class/archive/cs/cs106b/cs106b.1132/handouts/34-Huffman-Encoding.pdf" TargetMode="External"/><Relationship Id="rId1" Type="http://schemas.openxmlformats.org/officeDocument/2006/relationships/slideLayout" Target="../slideLayouts/slideLayout4.xml"/><Relationship Id="rId6" Type="http://schemas.openxmlformats.org/officeDocument/2006/relationships/hyperlink" Target="file:///C:\Users\amber\OneDrive\Documents\huffman_encoding_research_paper.pdf" TargetMode="External"/><Relationship Id="rId5" Type="http://schemas.openxmlformats.org/officeDocument/2006/relationships/hyperlink" Target="https://www.programiz.com/dsa/huffman-coding" TargetMode="External"/><Relationship Id="rId4" Type="http://schemas.openxmlformats.org/officeDocument/2006/relationships/hyperlink" Target="https://brilliant.org/wiki/huffman-encoding/" TargetMode="External"/></Relationships>
</file>

<file path=ppt/slides/_rels/slide2.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381DB-AA81-BF7D-4477-0B64706097D8}"/>
              </a:ext>
            </a:extLst>
          </p:cNvPr>
          <p:cNvSpPr>
            <a:spLocks noGrp="1"/>
          </p:cNvSpPr>
          <p:nvPr>
            <p:ph type="ctrTitle"/>
          </p:nvPr>
        </p:nvSpPr>
        <p:spPr/>
        <p:txBody>
          <a:bodyPr/>
          <a:lstStyle/>
          <a:p>
            <a:r>
              <a:rPr lang="en-US"/>
              <a:t>Huffman Encoding</a:t>
            </a:r>
          </a:p>
        </p:txBody>
      </p:sp>
      <p:sp>
        <p:nvSpPr>
          <p:cNvPr id="3" name="Subtitle 2">
            <a:extLst>
              <a:ext uri="{FF2B5EF4-FFF2-40B4-BE49-F238E27FC236}">
                <a16:creationId xmlns:a16="http://schemas.microsoft.com/office/drawing/2014/main" id="{780E58CF-9903-ED67-A52E-C05C6282E4A4}"/>
              </a:ext>
            </a:extLst>
          </p:cNvPr>
          <p:cNvSpPr>
            <a:spLocks noGrp="1"/>
          </p:cNvSpPr>
          <p:nvPr>
            <p:ph type="subTitle" idx="1"/>
          </p:nvPr>
        </p:nvSpPr>
        <p:spPr>
          <a:xfrm>
            <a:off x="922638" y="3509963"/>
            <a:ext cx="10346724" cy="1655762"/>
          </a:xfrm>
        </p:spPr>
        <p:txBody>
          <a:bodyPr/>
          <a:lstStyle/>
          <a:p>
            <a:r>
              <a:rPr lang="en-US">
                <a:solidFill>
                  <a:schemeClr val="accent6"/>
                </a:solidFill>
              </a:rPr>
              <a:t>Daniel Cervantes, Jackson Burns, and Amber Quinn</a:t>
            </a:r>
          </a:p>
        </p:txBody>
      </p:sp>
    </p:spTree>
    <p:custDataLst>
      <p:tags r:id="rId1"/>
    </p:custDataLst>
    <p:extLst>
      <p:ext uri="{BB962C8B-B14F-4D97-AF65-F5344CB8AC3E}">
        <p14:creationId xmlns:p14="http://schemas.microsoft.com/office/powerpoint/2010/main" val="12600565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lt">
                                    <p:tmAbs val="100"/>
                                  </p:iterate>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1C0A8-8E5B-BEC8-5066-820B8C02EF1D}"/>
              </a:ext>
            </a:extLst>
          </p:cNvPr>
          <p:cNvSpPr>
            <a:spLocks noGrp="1"/>
          </p:cNvSpPr>
          <p:nvPr>
            <p:ph type="title"/>
          </p:nvPr>
        </p:nvSpPr>
        <p:spPr/>
        <p:txBody>
          <a:bodyPr/>
          <a:lstStyle/>
          <a:p>
            <a:r>
              <a:rPr lang="en-US" b="1"/>
              <a:t>What are our sources?</a:t>
            </a:r>
          </a:p>
        </p:txBody>
      </p:sp>
      <p:sp>
        <p:nvSpPr>
          <p:cNvPr id="3" name="Content Placeholder 2">
            <a:extLst>
              <a:ext uri="{FF2B5EF4-FFF2-40B4-BE49-F238E27FC236}">
                <a16:creationId xmlns:a16="http://schemas.microsoft.com/office/drawing/2014/main" id="{534ADA6E-C752-14E3-E299-AD578F464042}"/>
              </a:ext>
            </a:extLst>
          </p:cNvPr>
          <p:cNvSpPr>
            <a:spLocks noGrp="1"/>
          </p:cNvSpPr>
          <p:nvPr>
            <p:ph sz="half" idx="1"/>
          </p:nvPr>
        </p:nvSpPr>
        <p:spPr>
          <a:xfrm>
            <a:off x="838199" y="1825625"/>
            <a:ext cx="10373139" cy="4351338"/>
          </a:xfrm>
        </p:spPr>
        <p:txBody>
          <a:bodyPr>
            <a:normAutofit/>
          </a:bodyPr>
          <a:lstStyle/>
          <a:p>
            <a:pPr marL="0" indent="0" rtl="0">
              <a:spcBef>
                <a:spcPts val="0"/>
              </a:spcBef>
              <a:spcAft>
                <a:spcPts val="0"/>
              </a:spcAft>
              <a:buNone/>
            </a:pPr>
            <a:r>
              <a:rPr lang="en-US" sz="3000" b="0" i="0" u="sng" strike="noStrike">
                <a:solidFill>
                  <a:schemeClr val="accent6"/>
                </a:solidFill>
                <a:effectLst/>
                <a:latin typeface="Source Sans Pro (Body)"/>
                <a:hlinkClick r:id="rId2">
                  <a:extLst>
                    <a:ext uri="{A12FA001-AC4F-418D-AE19-62706E023703}">
                      <ahyp:hlinkClr xmlns:ahyp="http://schemas.microsoft.com/office/drawing/2018/hyperlinkcolor" val="tx"/>
                    </a:ext>
                  </a:extLst>
                </a:hlinkClick>
              </a:rPr>
              <a:t>34-Huffman-Encoding (stanford.edu)</a:t>
            </a:r>
            <a:endParaRPr lang="en-US" sz="3000" b="0">
              <a:solidFill>
                <a:schemeClr val="accent6"/>
              </a:solidFill>
              <a:effectLst/>
              <a:latin typeface="Source Sans Pro (Body)"/>
            </a:endParaRPr>
          </a:p>
          <a:p>
            <a:pPr marL="0" indent="0" rtl="0">
              <a:spcBef>
                <a:spcPts val="0"/>
              </a:spcBef>
              <a:spcAft>
                <a:spcPts val="0"/>
              </a:spcAft>
              <a:buNone/>
            </a:pPr>
            <a:r>
              <a:rPr lang="en-US" sz="3000" b="0" i="0" u="sng" strike="noStrike">
                <a:solidFill>
                  <a:schemeClr val="accent6"/>
                </a:solidFill>
                <a:effectLst/>
                <a:latin typeface="Source Sans Pro (Body)"/>
                <a:hlinkClick r:id="rId3">
                  <a:extLst>
                    <a:ext uri="{A12FA001-AC4F-418D-AE19-62706E023703}">
                      <ahyp:hlinkClr xmlns:ahyp="http://schemas.microsoft.com/office/drawing/2018/hyperlinkcolor" val="tx"/>
                    </a:ext>
                  </a:extLst>
                </a:hlinkClick>
              </a:rPr>
              <a:t>Huffman Coding | Greedy Algo-3 - </a:t>
            </a:r>
            <a:r>
              <a:rPr lang="en-US" sz="3000" b="0" i="0" u="sng" strike="noStrike" err="1">
                <a:solidFill>
                  <a:schemeClr val="accent6"/>
                </a:solidFill>
                <a:effectLst/>
                <a:latin typeface="Source Sans Pro (Body)"/>
                <a:hlinkClick r:id="rId3">
                  <a:extLst>
                    <a:ext uri="{A12FA001-AC4F-418D-AE19-62706E023703}">
                      <ahyp:hlinkClr xmlns:ahyp="http://schemas.microsoft.com/office/drawing/2018/hyperlinkcolor" val="tx"/>
                    </a:ext>
                  </a:extLst>
                </a:hlinkClick>
              </a:rPr>
              <a:t>GeeksforGeeks</a:t>
            </a:r>
            <a:endParaRPr lang="en-US" sz="3000" b="0">
              <a:solidFill>
                <a:schemeClr val="accent6"/>
              </a:solidFill>
              <a:effectLst/>
              <a:latin typeface="Source Sans Pro (Body)"/>
            </a:endParaRPr>
          </a:p>
          <a:p>
            <a:pPr marL="0" indent="0" rtl="0">
              <a:spcBef>
                <a:spcPts val="0"/>
              </a:spcBef>
              <a:spcAft>
                <a:spcPts val="0"/>
              </a:spcAft>
              <a:buNone/>
            </a:pPr>
            <a:r>
              <a:rPr lang="en-US" sz="3000" b="0" i="0" u="sng" strike="noStrike">
                <a:solidFill>
                  <a:schemeClr val="accent6"/>
                </a:solidFill>
                <a:effectLst/>
                <a:latin typeface="Source Sans Pro (Body)"/>
                <a:hlinkClick r:id="rId4">
                  <a:extLst>
                    <a:ext uri="{A12FA001-AC4F-418D-AE19-62706E023703}">
                      <ahyp:hlinkClr xmlns:ahyp="http://schemas.microsoft.com/office/drawing/2018/hyperlinkcolor" val="tx"/>
                    </a:ext>
                  </a:extLst>
                </a:hlinkClick>
              </a:rPr>
              <a:t>Huffman Code | Brilliant Math &amp; Science Wiki</a:t>
            </a:r>
            <a:endParaRPr lang="en-US" sz="3000" b="0">
              <a:solidFill>
                <a:schemeClr val="accent6"/>
              </a:solidFill>
              <a:effectLst/>
              <a:latin typeface="Source Sans Pro (Body)"/>
            </a:endParaRPr>
          </a:p>
          <a:p>
            <a:pPr marL="0" indent="0" rtl="0">
              <a:spcBef>
                <a:spcPts val="0"/>
              </a:spcBef>
              <a:spcAft>
                <a:spcPts val="0"/>
              </a:spcAft>
              <a:buNone/>
            </a:pPr>
            <a:r>
              <a:rPr lang="en-US" sz="3000" b="0" i="0" u="sng" strike="noStrike">
                <a:solidFill>
                  <a:schemeClr val="accent6"/>
                </a:solidFill>
                <a:effectLst/>
                <a:latin typeface="Source Sans Pro (Body)"/>
                <a:hlinkClick r:id="rId5">
                  <a:extLst>
                    <a:ext uri="{A12FA001-AC4F-418D-AE19-62706E023703}">
                      <ahyp:hlinkClr xmlns:ahyp="http://schemas.microsoft.com/office/drawing/2018/hyperlinkcolor" val="tx"/>
                    </a:ext>
                  </a:extLst>
                </a:hlinkClick>
              </a:rPr>
              <a:t>Huffman Coding Algorithm (programiz.com)</a:t>
            </a:r>
            <a:endParaRPr lang="en-US" sz="3000" b="0">
              <a:solidFill>
                <a:schemeClr val="accent6"/>
              </a:solidFill>
              <a:effectLst/>
              <a:latin typeface="Source Sans Pro (Body)"/>
            </a:endParaRPr>
          </a:p>
        </p:txBody>
      </p:sp>
      <p:sp>
        <p:nvSpPr>
          <p:cNvPr id="5" name="TextBox 4">
            <a:extLst>
              <a:ext uri="{FF2B5EF4-FFF2-40B4-BE49-F238E27FC236}">
                <a16:creationId xmlns:a16="http://schemas.microsoft.com/office/drawing/2014/main" id="{0554E78D-89B8-9E7E-293F-157D09B2C1AC}"/>
              </a:ext>
            </a:extLst>
          </p:cNvPr>
          <p:cNvSpPr txBox="1"/>
          <p:nvPr/>
        </p:nvSpPr>
        <p:spPr>
          <a:xfrm>
            <a:off x="6096000" y="4890653"/>
            <a:ext cx="4267200" cy="646331"/>
          </a:xfrm>
          <a:prstGeom prst="rect">
            <a:avLst/>
          </a:prstGeom>
          <a:noFill/>
        </p:spPr>
        <p:txBody>
          <a:bodyPr wrap="square" rtlCol="0">
            <a:spAutoFit/>
          </a:bodyPr>
          <a:lstStyle/>
          <a:p>
            <a:r>
              <a:rPr lang="en-US"/>
              <a:t>Here is a link to our formal research paper!</a:t>
            </a:r>
          </a:p>
          <a:p>
            <a:r>
              <a:rPr lang="en-US">
                <a:hlinkClick r:id="rId6"/>
              </a:rPr>
              <a:t>huffman_encoding_research_paper.pdf</a:t>
            </a:r>
            <a:endParaRPr lang="en-US"/>
          </a:p>
        </p:txBody>
      </p:sp>
    </p:spTree>
    <p:extLst>
      <p:ext uri="{BB962C8B-B14F-4D97-AF65-F5344CB8AC3E}">
        <p14:creationId xmlns:p14="http://schemas.microsoft.com/office/powerpoint/2010/main" val="85353912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lt">
                                    <p:tmAbs val="100"/>
                                  </p:iterate>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 calcmode="lin" valueType="num">
                                      <p:cBhvr additive="base">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5">
                                            <p:txEl>
                                              <p:pRg st="0" end="0"/>
                                            </p:txEl>
                                          </p:spTgt>
                                        </p:tgtEl>
                                        <p:attrNameLst>
                                          <p:attrName>style.visibility</p:attrName>
                                        </p:attrNameLst>
                                      </p:cBhvr>
                                      <p:to>
                                        <p:strVal val="visible"/>
                                      </p:to>
                                    </p:set>
                                    <p:animEffect transition="in" filter="fade">
                                      <p:cBhvr>
                                        <p:cTn id="35" dur="1000"/>
                                        <p:tgtEl>
                                          <p:spTgt spid="5">
                                            <p:txEl>
                                              <p:pRg st="0" end="0"/>
                                            </p:txEl>
                                          </p:spTgt>
                                        </p:tgtEl>
                                      </p:cBhvr>
                                    </p:animEffect>
                                    <p:anim calcmode="lin" valueType="num">
                                      <p:cBhvr>
                                        <p:cTn id="36"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5">
                                            <p:txEl>
                                              <p:pRg st="0" end="0"/>
                                            </p:txEl>
                                          </p:spTgt>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5">
                                            <p:txEl>
                                              <p:pRg st="1" end="1"/>
                                            </p:txEl>
                                          </p:spTgt>
                                        </p:tgtEl>
                                        <p:attrNameLst>
                                          <p:attrName>style.visibility</p:attrName>
                                        </p:attrNameLst>
                                      </p:cBhvr>
                                      <p:to>
                                        <p:strVal val="visible"/>
                                      </p:to>
                                    </p:set>
                                    <p:animEffect transition="in" filter="fade">
                                      <p:cBhvr>
                                        <p:cTn id="40" dur="1000"/>
                                        <p:tgtEl>
                                          <p:spTgt spid="5">
                                            <p:txEl>
                                              <p:pRg st="1" end="1"/>
                                            </p:txEl>
                                          </p:spTgt>
                                        </p:tgtEl>
                                      </p:cBhvr>
                                    </p:animEffect>
                                    <p:anim calcmode="lin" valueType="num">
                                      <p:cBhvr>
                                        <p:cTn id="41"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42"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BC197-511B-DFB3-0144-6595465A0CC2}"/>
              </a:ext>
            </a:extLst>
          </p:cNvPr>
          <p:cNvSpPr>
            <a:spLocks noGrp="1"/>
          </p:cNvSpPr>
          <p:nvPr>
            <p:ph type="title"/>
          </p:nvPr>
        </p:nvSpPr>
        <p:spPr/>
        <p:txBody>
          <a:bodyPr>
            <a:normAutofit/>
          </a:bodyPr>
          <a:lstStyle/>
          <a:p>
            <a:r>
              <a:rPr lang="en-US" sz="4500" b="1" kern="100">
                <a:solidFill>
                  <a:schemeClr val="tx2"/>
                </a:solidFill>
                <a:effectLst/>
                <a:latin typeface="Source Sans Pro (Headings)"/>
                <a:ea typeface="Calibri" panose="020F0502020204030204" pitchFamily="34" charset="0"/>
                <a:cs typeface="Times New Roman" panose="02020603050405020304" pitchFamily="18" charset="0"/>
              </a:rPr>
              <a:t>What is Huffman Encoding?</a:t>
            </a:r>
            <a:endParaRPr lang="en-US" sz="4500" b="1">
              <a:solidFill>
                <a:schemeClr val="tx2"/>
              </a:solidFill>
              <a:latin typeface="Source Sans Pro (Headings)"/>
            </a:endParaRPr>
          </a:p>
        </p:txBody>
      </p:sp>
      <p:sp>
        <p:nvSpPr>
          <p:cNvPr id="3" name="Content Placeholder 2">
            <a:extLst>
              <a:ext uri="{FF2B5EF4-FFF2-40B4-BE49-F238E27FC236}">
                <a16:creationId xmlns:a16="http://schemas.microsoft.com/office/drawing/2014/main" id="{93AB0606-A3C1-8099-A404-B0F999AC69E1}"/>
              </a:ext>
            </a:extLst>
          </p:cNvPr>
          <p:cNvSpPr>
            <a:spLocks noGrp="1"/>
          </p:cNvSpPr>
          <p:nvPr>
            <p:ph idx="1"/>
          </p:nvPr>
        </p:nvSpPr>
        <p:spPr/>
        <p:txBody>
          <a:bodyPr>
            <a:noAutofit/>
          </a:bodyPr>
          <a:lstStyle/>
          <a:p>
            <a:r>
              <a:rPr lang="en-US" sz="2600" kern="100">
                <a:solidFill>
                  <a:schemeClr val="tx2"/>
                </a:solidFill>
                <a:latin typeface="Calibri" panose="020F0502020204030204" pitchFamily="34" charset="0"/>
                <a:ea typeface="Calibri" panose="020F0502020204030204" pitchFamily="34" charset="0"/>
                <a:cs typeface="Times New Roman" panose="02020603050405020304" pitchFamily="18" charset="0"/>
              </a:rPr>
              <a:t>Huffman encoding was </a:t>
            </a:r>
            <a:r>
              <a:rPr lang="en-US" sz="2600"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rPr>
              <a:t>established by David A. Huffman in his 1952 MIT paper “A Method for the Construction of Minimum-Redundancy Codes”.</a:t>
            </a:r>
          </a:p>
          <a:p>
            <a:r>
              <a:rPr lang="en-US" sz="2600" kern="100">
                <a:solidFill>
                  <a:schemeClr val="tx2"/>
                </a:solidFill>
                <a:latin typeface="Calibri" panose="020F0502020204030204" pitchFamily="34" charset="0"/>
                <a:ea typeface="Calibri" panose="020F0502020204030204" pitchFamily="34" charset="0"/>
                <a:cs typeface="Times New Roman" panose="02020603050405020304" pitchFamily="18" charset="0"/>
              </a:rPr>
              <a:t>He aimed to s</a:t>
            </a:r>
            <a:r>
              <a:rPr lang="en-US" sz="2600"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rPr>
              <a:t>olve the</a:t>
            </a:r>
            <a:r>
              <a:rPr lang="en-US" sz="2600" kern="100">
                <a:solidFill>
                  <a:schemeClr val="tx2"/>
                </a:solidFill>
                <a:latin typeface="Calibri" panose="020F0502020204030204" pitchFamily="34" charset="0"/>
                <a:ea typeface="Calibri" panose="020F0502020204030204" pitchFamily="34" charset="0"/>
                <a:cs typeface="Times New Roman" panose="02020603050405020304" pitchFamily="18" charset="0"/>
              </a:rPr>
              <a:t> </a:t>
            </a:r>
            <a:r>
              <a:rPr lang="en-US" sz="2600"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rPr>
              <a:t>original problem of finding the most efficient binary code.</a:t>
            </a:r>
          </a:p>
          <a:p>
            <a:r>
              <a:rPr lang="en-US" sz="2600" b="0" i="0" u="none" strike="noStrike">
                <a:solidFill>
                  <a:schemeClr val="tx2"/>
                </a:solidFill>
                <a:effectLst/>
                <a:latin typeface="Times New Roman" panose="02020603050405020304" pitchFamily="18" charset="0"/>
              </a:rPr>
              <a:t>It remains an efficient method for</a:t>
            </a:r>
            <a:r>
              <a:rPr lang="en-US" sz="2600" b="1" i="0" u="none" strike="noStrike">
                <a:solidFill>
                  <a:schemeClr val="tx2"/>
                </a:solidFill>
                <a:effectLst/>
                <a:latin typeface="Times New Roman" panose="02020603050405020304" pitchFamily="18" charset="0"/>
              </a:rPr>
              <a:t> lossless data compression</a:t>
            </a:r>
            <a:r>
              <a:rPr lang="en-US" sz="2600" b="0" i="0" u="none" strike="noStrike">
                <a:solidFill>
                  <a:schemeClr val="tx2"/>
                </a:solidFill>
                <a:effectLst/>
                <a:latin typeface="Times New Roman" panose="02020603050405020304" pitchFamily="18" charset="0"/>
              </a:rPr>
              <a:t>.</a:t>
            </a:r>
          </a:p>
          <a:p>
            <a:r>
              <a:rPr lang="en-US" sz="2600"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rPr>
              <a:t>Lossless data compression can be explained as minimizing the amount of data without losing any of its details.</a:t>
            </a:r>
          </a:p>
          <a:p>
            <a:r>
              <a:rPr lang="en-US" sz="2600"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rPr>
              <a:t>The data can be decompressed into the exact same as it was before compression.</a:t>
            </a:r>
          </a:p>
        </p:txBody>
      </p:sp>
      <p:pic>
        <p:nvPicPr>
          <p:cNvPr id="6" name="Recorded Sound">
            <a:hlinkClick r:id="" action="ppaction://media"/>
            <a:extLst>
              <a:ext uri="{FF2B5EF4-FFF2-40B4-BE49-F238E27FC236}">
                <a16:creationId xmlns:a16="http://schemas.microsoft.com/office/drawing/2014/main" id="{420567B0-6D90-4726-EBB3-4C3363E24F8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9914626" y="5883275"/>
            <a:ext cx="609600" cy="609600"/>
          </a:xfrm>
          <a:prstGeom prst="rect">
            <a:avLst/>
          </a:prstGeom>
        </p:spPr>
      </p:pic>
    </p:spTree>
    <p:custDataLst>
      <p:tags r:id="rId1"/>
    </p:custDataLst>
    <p:extLst>
      <p:ext uri="{BB962C8B-B14F-4D97-AF65-F5344CB8AC3E}">
        <p14:creationId xmlns:p14="http://schemas.microsoft.com/office/powerpoint/2010/main" val="1593579337"/>
      </p:ext>
    </p:extLst>
  </p:cSld>
  <p:clrMapOvr>
    <a:masterClrMapping/>
  </p:clrMapOvr>
  <p:transition spd="slow" advTm="33921">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lt">
                                    <p:tmAbs val="100"/>
                                  </p:iterate>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par>
                          <p:cTn id="32" fill="hold">
                            <p:stCondLst>
                              <p:cond delay="500"/>
                            </p:stCondLst>
                            <p:childTnLst>
                              <p:par>
                                <p:cTn id="33" presetID="1" presetClass="mediacall" presetSubtype="0" fill="hold" nodeType="afterEffect">
                                  <p:stCondLst>
                                    <p:cond delay="0"/>
                                  </p:stCondLst>
                                  <p:childTnLst>
                                    <p:cmd type="call" cmd="playFrom(0.0)">
                                      <p:cBhvr>
                                        <p:cTn id="34" dur="3392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5"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6AFF8-B07D-EC19-868D-5FBCFE6F010A}"/>
              </a:ext>
            </a:extLst>
          </p:cNvPr>
          <p:cNvSpPr>
            <a:spLocks noGrp="1"/>
          </p:cNvSpPr>
          <p:nvPr>
            <p:ph type="title"/>
          </p:nvPr>
        </p:nvSpPr>
        <p:spPr/>
        <p:txBody>
          <a:bodyPr/>
          <a:lstStyle/>
          <a:p>
            <a:r>
              <a:rPr lang="en-US" sz="4400" b="1" kern="100">
                <a:solidFill>
                  <a:schemeClr val="tx2"/>
                </a:solidFill>
                <a:effectLst/>
                <a:latin typeface="Source Sans Pro (Headings)"/>
                <a:ea typeface="Calibri" panose="020F0502020204030204" pitchFamily="34" charset="0"/>
                <a:cs typeface="Times New Roman" panose="02020603050405020304" pitchFamily="18" charset="0"/>
              </a:rPr>
              <a:t>How does Huffman Encoding work?</a:t>
            </a:r>
            <a:endParaRPr lang="en-US"/>
          </a:p>
        </p:txBody>
      </p:sp>
      <p:sp>
        <p:nvSpPr>
          <p:cNvPr id="3" name="Content Placeholder 2">
            <a:extLst>
              <a:ext uri="{FF2B5EF4-FFF2-40B4-BE49-F238E27FC236}">
                <a16:creationId xmlns:a16="http://schemas.microsoft.com/office/drawing/2014/main" id="{36BB436B-A034-A9DD-5BC1-4CD8CF897BC3}"/>
              </a:ext>
            </a:extLst>
          </p:cNvPr>
          <p:cNvSpPr>
            <a:spLocks noGrp="1"/>
          </p:cNvSpPr>
          <p:nvPr>
            <p:ph idx="1"/>
          </p:nvPr>
        </p:nvSpPr>
        <p:spPr/>
        <p:txBody>
          <a:bodyPr vert="horz" lIns="91440" tIns="45720" rIns="91440" bIns="45720" rtlCol="0" anchor="t">
            <a:normAutofit fontScale="92500" lnSpcReduction="20000"/>
          </a:bodyPr>
          <a:lstStyle/>
          <a:p>
            <a:r>
              <a:rPr lang="en-US" sz="2600" kern="100">
                <a:solidFill>
                  <a:schemeClr val="tx2"/>
                </a:solidFill>
                <a:effectLst/>
                <a:latin typeface="Calibri"/>
                <a:ea typeface="Calibri" panose="020F0502020204030204" pitchFamily="34" charset="0"/>
                <a:cs typeface="Times New Roman"/>
              </a:rPr>
              <a:t>Huffman Encoding functions by attaching some optimal length code (</a:t>
            </a:r>
            <a:r>
              <a:rPr lang="en-US" sz="2600" b="1" kern="100">
                <a:solidFill>
                  <a:schemeClr val="tx2"/>
                </a:solidFill>
                <a:effectLst/>
                <a:latin typeface="Calibri"/>
                <a:ea typeface="Calibri" panose="020F0502020204030204" pitchFamily="34" charset="0"/>
                <a:cs typeface="Times New Roman"/>
              </a:rPr>
              <a:t>prefix code</a:t>
            </a:r>
            <a:r>
              <a:rPr lang="en-US" sz="2600" kern="100">
                <a:solidFill>
                  <a:schemeClr val="tx2"/>
                </a:solidFill>
                <a:effectLst/>
                <a:latin typeface="Calibri"/>
                <a:ea typeface="Calibri" panose="020F0502020204030204" pitchFamily="34" charset="0"/>
                <a:cs typeface="Times New Roman"/>
              </a:rPr>
              <a:t>) to each input value.</a:t>
            </a:r>
          </a:p>
          <a:p>
            <a:r>
              <a:rPr lang="en-US" sz="2600"/>
              <a:t>Values that are more common will evaluate to a shorter-bit prefix code, while codes for less common inputs will consist of more characters. </a:t>
            </a:r>
            <a:endParaRPr lang="en-US" sz="2600">
              <a:ea typeface="Source Sans Pro"/>
            </a:endParaRPr>
          </a:p>
          <a:p>
            <a:r>
              <a:rPr lang="en-US" sz="2600"/>
              <a:t>The length of this code represents the frequency of occurrence.</a:t>
            </a:r>
            <a:endParaRPr lang="en-US" sz="2600">
              <a:ea typeface="Source Sans Pro"/>
            </a:endParaRPr>
          </a:p>
          <a:p>
            <a:r>
              <a:rPr lang="en-US" sz="2600"/>
              <a:t>Huffman Encoding uniquely eliminates ambiguity when decoding.</a:t>
            </a:r>
            <a:endParaRPr lang="en-US" sz="2600">
              <a:ea typeface="Source Sans Pro"/>
            </a:endParaRPr>
          </a:p>
          <a:p>
            <a:r>
              <a:rPr lang="en-US" sz="2600"/>
              <a:t> The process of Huffman Encoding requires two major steps:</a:t>
            </a:r>
            <a:endParaRPr lang="en-US" sz="2600">
              <a:ea typeface="Source Sans Pro"/>
            </a:endParaRPr>
          </a:p>
          <a:p>
            <a:pPr lvl="1"/>
            <a:r>
              <a:rPr lang="en-US" sz="2200"/>
              <a:t>building a Huffman Tree from input characters </a:t>
            </a:r>
            <a:endParaRPr lang="en-US" sz="2200">
              <a:ea typeface="Source Sans Pro"/>
            </a:endParaRPr>
          </a:p>
          <a:p>
            <a:pPr lvl="1"/>
            <a:r>
              <a:rPr lang="en-US" sz="2600" kern="100">
                <a:solidFill>
                  <a:schemeClr val="tx2"/>
                </a:solidFill>
                <a:latin typeface="Calibri"/>
                <a:ea typeface="Calibri" panose="020F0502020204030204" pitchFamily="34" charset="0"/>
                <a:cs typeface="Times New Roman"/>
              </a:rPr>
              <a:t>traversing through the tree to assign codes to each input value</a:t>
            </a:r>
          </a:p>
          <a:p>
            <a:r>
              <a:rPr lang="en-US" sz="2600" kern="100">
                <a:solidFill>
                  <a:schemeClr val="tx2"/>
                </a:solidFill>
                <a:latin typeface="Calibri"/>
                <a:ea typeface="Calibri" panose="020F0502020204030204" pitchFamily="34" charset="0"/>
                <a:cs typeface="Times New Roman"/>
              </a:rPr>
              <a:t>When finding the encoding, you traverse the tree to each character, and when the path goes left, a 0 is recorded, if right, then a 1. These are written down sequentially until the leaf node is found</a:t>
            </a:r>
          </a:p>
          <a:p>
            <a:r>
              <a:rPr lang="en-US" sz="2600" kern="100">
                <a:solidFill>
                  <a:schemeClr val="tx2"/>
                </a:solidFill>
                <a:latin typeface="Calibri"/>
                <a:ea typeface="Calibri" panose="020F0502020204030204" pitchFamily="34" charset="0"/>
                <a:cs typeface="Times New Roman"/>
              </a:rPr>
              <a:t>Ensures overlap doesn’t occur (01 for one encoding and 0 for another)</a:t>
            </a:r>
          </a:p>
          <a:p>
            <a:pPr marL="457200" lvl="1" indent="0">
              <a:buNone/>
            </a:pPr>
            <a:endParaRPr lang="en-US" sz="2600"/>
          </a:p>
        </p:txBody>
      </p:sp>
      <p:pic>
        <p:nvPicPr>
          <p:cNvPr id="4" name="Huffman Encoding Slide 3">
            <a:hlinkClick r:id="" action="ppaction://media"/>
            <a:extLst>
              <a:ext uri="{FF2B5EF4-FFF2-40B4-BE49-F238E27FC236}">
                <a16:creationId xmlns:a16="http://schemas.microsoft.com/office/drawing/2014/main" id="{65052B68-D8D2-15C0-841F-F36928F9847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0101592" y="5694932"/>
            <a:ext cx="730250" cy="730250"/>
          </a:xfrm>
          <a:prstGeom prst="rect">
            <a:avLst/>
          </a:prstGeom>
          <a:ln>
            <a:noFill/>
          </a:ln>
        </p:spPr>
      </p:pic>
    </p:spTree>
    <p:custDataLst>
      <p:tags r:id="rId1"/>
    </p:custDataLst>
    <p:extLst>
      <p:ext uri="{BB962C8B-B14F-4D97-AF65-F5344CB8AC3E}">
        <p14:creationId xmlns:p14="http://schemas.microsoft.com/office/powerpoint/2010/main" val="559285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lt">
                                    <p:tmAbs val="100"/>
                                  </p:iterate>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fade">
                                      <p:cBhvr>
                                        <p:cTn id="41" dur="500"/>
                                        <p:tgtEl>
                                          <p:spTgt spid="3">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
                                            <p:txEl>
                                              <p:pRg st="7" end="7"/>
                                            </p:txEl>
                                          </p:spTgt>
                                        </p:tgtEl>
                                        <p:attrNameLst>
                                          <p:attrName>style.visibility</p:attrName>
                                        </p:attrNameLst>
                                      </p:cBhvr>
                                      <p:to>
                                        <p:strVal val="visible"/>
                                      </p:to>
                                    </p:set>
                                    <p:animEffect transition="in" filter="fade">
                                      <p:cBhvr>
                                        <p:cTn id="46" dur="500"/>
                                        <p:tgtEl>
                                          <p:spTgt spid="3">
                                            <p:txEl>
                                              <p:pRg st="7" end="7"/>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3">
                                            <p:txEl>
                                              <p:pRg st="8" end="8"/>
                                            </p:txEl>
                                          </p:spTgt>
                                        </p:tgtEl>
                                        <p:attrNameLst>
                                          <p:attrName>style.visibility</p:attrName>
                                        </p:attrNameLst>
                                      </p:cBhvr>
                                      <p:to>
                                        <p:strVal val="visible"/>
                                      </p:to>
                                    </p:set>
                                    <p:animEffect transition="in" filter="fade">
                                      <p:cBhvr>
                                        <p:cTn id="5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52" restart="whenNotActive" fill="hold" evtFilter="cancelBubble" nodeType="interactiveSeq">
                <p:stCondLst>
                  <p:cond evt="onClick" delay="0">
                    <p:tgtEl>
                      <p:spTgt spid="4"/>
                    </p:tgtEl>
                  </p:cond>
                </p:stCondLst>
                <p:endSync evt="end" delay="0">
                  <p:rtn val="all"/>
                </p:endSync>
                <p:childTnLst>
                  <p:par>
                    <p:cTn id="53" fill="hold">
                      <p:stCondLst>
                        <p:cond delay="0"/>
                      </p:stCondLst>
                      <p:childTnLst>
                        <p:par>
                          <p:cTn id="54" fill="hold">
                            <p:stCondLst>
                              <p:cond delay="0"/>
                            </p:stCondLst>
                            <p:childTnLst>
                              <p:par>
                                <p:cTn id="55" presetID="1" presetClass="mediacall" presetSubtype="0" fill="hold" nodeType="clickEffect">
                                  <p:stCondLst>
                                    <p:cond delay="0"/>
                                  </p:stCondLst>
                                  <p:childTnLst>
                                    <p:cmd type="call" cmd="playFrom(0.0)">
                                      <p:cBhvr>
                                        <p:cTn id="56" dur="1" fill="hold"/>
                                        <p:tgtEl>
                                          <p:spTgt spid="4"/>
                                        </p:tgtEl>
                                      </p:cBhvr>
                                    </p:cmd>
                                  </p:childTnLst>
                                </p:cTn>
                              </p:par>
                            </p:childTnLst>
                          </p:cTn>
                        </p:par>
                      </p:childTnLst>
                    </p:cTn>
                  </p:par>
                </p:childTnLst>
              </p:cTn>
              <p:nextCondLst>
                <p:cond evt="onClick" delay="0">
                  <p:tgtEl>
                    <p:spTgt spid="4"/>
                  </p:tgtEl>
                </p:cond>
              </p:nextCondLst>
            </p:seq>
            <p:audio>
              <p:cMediaNode>
                <p:cTn id="57"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39BF117D-2026-8BC0-1CF9-FD82EADF69EA}"/>
              </a:ext>
            </a:extLst>
          </p:cNvPr>
          <p:cNvGraphicFramePr>
            <a:graphicFrameLocks noGrp="1"/>
          </p:cNvGraphicFramePr>
          <p:nvPr>
            <p:extLst>
              <p:ext uri="{D42A27DB-BD31-4B8C-83A1-F6EECF244321}">
                <p14:modId xmlns:p14="http://schemas.microsoft.com/office/powerpoint/2010/main" val="1722080769"/>
              </p:ext>
            </p:extLst>
          </p:nvPr>
        </p:nvGraphicFramePr>
        <p:xfrm>
          <a:off x="2216729" y="1463545"/>
          <a:ext cx="7758540" cy="472440"/>
        </p:xfrm>
        <a:graphic>
          <a:graphicData uri="http://schemas.openxmlformats.org/drawingml/2006/table">
            <a:tbl>
              <a:tblPr firstRow="1" bandRow="1">
                <a:tableStyleId>{5C22544A-7EE6-4342-B048-85BDC9FD1C3A}</a:tableStyleId>
              </a:tblPr>
              <a:tblGrid>
                <a:gridCol w="517236">
                  <a:extLst>
                    <a:ext uri="{9D8B030D-6E8A-4147-A177-3AD203B41FA5}">
                      <a16:colId xmlns:a16="http://schemas.microsoft.com/office/drawing/2014/main" val="4204302567"/>
                    </a:ext>
                  </a:extLst>
                </a:gridCol>
                <a:gridCol w="517236">
                  <a:extLst>
                    <a:ext uri="{9D8B030D-6E8A-4147-A177-3AD203B41FA5}">
                      <a16:colId xmlns:a16="http://schemas.microsoft.com/office/drawing/2014/main" val="2185389658"/>
                    </a:ext>
                  </a:extLst>
                </a:gridCol>
                <a:gridCol w="517236">
                  <a:extLst>
                    <a:ext uri="{9D8B030D-6E8A-4147-A177-3AD203B41FA5}">
                      <a16:colId xmlns:a16="http://schemas.microsoft.com/office/drawing/2014/main" val="4006994404"/>
                    </a:ext>
                  </a:extLst>
                </a:gridCol>
                <a:gridCol w="517236">
                  <a:extLst>
                    <a:ext uri="{9D8B030D-6E8A-4147-A177-3AD203B41FA5}">
                      <a16:colId xmlns:a16="http://schemas.microsoft.com/office/drawing/2014/main" val="1493030412"/>
                    </a:ext>
                  </a:extLst>
                </a:gridCol>
                <a:gridCol w="517236">
                  <a:extLst>
                    <a:ext uri="{9D8B030D-6E8A-4147-A177-3AD203B41FA5}">
                      <a16:colId xmlns:a16="http://schemas.microsoft.com/office/drawing/2014/main" val="1581604080"/>
                    </a:ext>
                  </a:extLst>
                </a:gridCol>
                <a:gridCol w="517236">
                  <a:extLst>
                    <a:ext uri="{9D8B030D-6E8A-4147-A177-3AD203B41FA5}">
                      <a16:colId xmlns:a16="http://schemas.microsoft.com/office/drawing/2014/main" val="1190232749"/>
                    </a:ext>
                  </a:extLst>
                </a:gridCol>
                <a:gridCol w="517236">
                  <a:extLst>
                    <a:ext uri="{9D8B030D-6E8A-4147-A177-3AD203B41FA5}">
                      <a16:colId xmlns:a16="http://schemas.microsoft.com/office/drawing/2014/main" val="3244098377"/>
                    </a:ext>
                  </a:extLst>
                </a:gridCol>
                <a:gridCol w="517236">
                  <a:extLst>
                    <a:ext uri="{9D8B030D-6E8A-4147-A177-3AD203B41FA5}">
                      <a16:colId xmlns:a16="http://schemas.microsoft.com/office/drawing/2014/main" val="379363177"/>
                    </a:ext>
                  </a:extLst>
                </a:gridCol>
                <a:gridCol w="517236">
                  <a:extLst>
                    <a:ext uri="{9D8B030D-6E8A-4147-A177-3AD203B41FA5}">
                      <a16:colId xmlns:a16="http://schemas.microsoft.com/office/drawing/2014/main" val="1756926982"/>
                    </a:ext>
                  </a:extLst>
                </a:gridCol>
                <a:gridCol w="517236">
                  <a:extLst>
                    <a:ext uri="{9D8B030D-6E8A-4147-A177-3AD203B41FA5}">
                      <a16:colId xmlns:a16="http://schemas.microsoft.com/office/drawing/2014/main" val="2755819052"/>
                    </a:ext>
                  </a:extLst>
                </a:gridCol>
                <a:gridCol w="517236">
                  <a:extLst>
                    <a:ext uri="{9D8B030D-6E8A-4147-A177-3AD203B41FA5}">
                      <a16:colId xmlns:a16="http://schemas.microsoft.com/office/drawing/2014/main" val="1790395623"/>
                    </a:ext>
                  </a:extLst>
                </a:gridCol>
                <a:gridCol w="517236">
                  <a:extLst>
                    <a:ext uri="{9D8B030D-6E8A-4147-A177-3AD203B41FA5}">
                      <a16:colId xmlns:a16="http://schemas.microsoft.com/office/drawing/2014/main" val="36468546"/>
                    </a:ext>
                  </a:extLst>
                </a:gridCol>
                <a:gridCol w="517236">
                  <a:extLst>
                    <a:ext uri="{9D8B030D-6E8A-4147-A177-3AD203B41FA5}">
                      <a16:colId xmlns:a16="http://schemas.microsoft.com/office/drawing/2014/main" val="3714197838"/>
                    </a:ext>
                  </a:extLst>
                </a:gridCol>
                <a:gridCol w="517236">
                  <a:extLst>
                    <a:ext uri="{9D8B030D-6E8A-4147-A177-3AD203B41FA5}">
                      <a16:colId xmlns:a16="http://schemas.microsoft.com/office/drawing/2014/main" val="2145152963"/>
                    </a:ext>
                  </a:extLst>
                </a:gridCol>
                <a:gridCol w="517236">
                  <a:extLst>
                    <a:ext uri="{9D8B030D-6E8A-4147-A177-3AD203B41FA5}">
                      <a16:colId xmlns:a16="http://schemas.microsoft.com/office/drawing/2014/main" val="1901632048"/>
                    </a:ext>
                  </a:extLst>
                </a:gridCol>
              </a:tblGrid>
              <a:tr h="277861">
                <a:tc>
                  <a:txBody>
                    <a:bodyPr/>
                    <a:lstStyle/>
                    <a:p>
                      <a:r>
                        <a:rPr lang="en-US" sz="2500"/>
                        <a:t>B</a:t>
                      </a:r>
                    </a:p>
                  </a:txBody>
                  <a:tcPr/>
                </a:tc>
                <a:tc>
                  <a:txBody>
                    <a:bodyPr/>
                    <a:lstStyle/>
                    <a:p>
                      <a:r>
                        <a:rPr lang="en-US" sz="2500"/>
                        <a:t>C</a:t>
                      </a:r>
                    </a:p>
                  </a:txBody>
                  <a:tcPr/>
                </a:tc>
                <a:tc>
                  <a:txBody>
                    <a:bodyPr/>
                    <a:lstStyle/>
                    <a:p>
                      <a:r>
                        <a:rPr lang="en-US" sz="2500"/>
                        <a:t>A</a:t>
                      </a:r>
                    </a:p>
                  </a:txBody>
                  <a:tcPr/>
                </a:tc>
                <a:tc>
                  <a:txBody>
                    <a:bodyPr/>
                    <a:lstStyle/>
                    <a:p>
                      <a:r>
                        <a:rPr lang="en-US" sz="2500"/>
                        <a:t>A</a:t>
                      </a:r>
                    </a:p>
                  </a:txBody>
                  <a:tcPr/>
                </a:tc>
                <a:tc>
                  <a:txBody>
                    <a:bodyPr/>
                    <a:lstStyle/>
                    <a:p>
                      <a:r>
                        <a:rPr lang="en-US" sz="2500"/>
                        <a:t>D</a:t>
                      </a:r>
                    </a:p>
                  </a:txBody>
                  <a:tcPr/>
                </a:tc>
                <a:tc>
                  <a:txBody>
                    <a:bodyPr/>
                    <a:lstStyle/>
                    <a:p>
                      <a:r>
                        <a:rPr lang="en-US" sz="2500"/>
                        <a:t>D</a:t>
                      </a:r>
                    </a:p>
                  </a:txBody>
                  <a:tcPr/>
                </a:tc>
                <a:tc>
                  <a:txBody>
                    <a:bodyPr/>
                    <a:lstStyle/>
                    <a:p>
                      <a:r>
                        <a:rPr lang="en-US" sz="2500"/>
                        <a:t>D</a:t>
                      </a:r>
                    </a:p>
                  </a:txBody>
                  <a:tcPr/>
                </a:tc>
                <a:tc>
                  <a:txBody>
                    <a:bodyPr/>
                    <a:lstStyle/>
                    <a:p>
                      <a:r>
                        <a:rPr lang="en-US" sz="2500"/>
                        <a:t>C</a:t>
                      </a:r>
                    </a:p>
                  </a:txBody>
                  <a:tcPr/>
                </a:tc>
                <a:tc>
                  <a:txBody>
                    <a:bodyPr/>
                    <a:lstStyle/>
                    <a:p>
                      <a:r>
                        <a:rPr lang="en-US" sz="2500"/>
                        <a:t>C</a:t>
                      </a:r>
                    </a:p>
                  </a:txBody>
                  <a:tcPr/>
                </a:tc>
                <a:tc>
                  <a:txBody>
                    <a:bodyPr/>
                    <a:lstStyle/>
                    <a:p>
                      <a:r>
                        <a:rPr lang="en-US" sz="2500"/>
                        <a:t>A</a:t>
                      </a:r>
                    </a:p>
                  </a:txBody>
                  <a:tcPr/>
                </a:tc>
                <a:tc>
                  <a:txBody>
                    <a:bodyPr/>
                    <a:lstStyle/>
                    <a:p>
                      <a:r>
                        <a:rPr lang="en-US" sz="2500"/>
                        <a:t>C</a:t>
                      </a:r>
                    </a:p>
                  </a:txBody>
                  <a:tcPr/>
                </a:tc>
                <a:tc>
                  <a:txBody>
                    <a:bodyPr/>
                    <a:lstStyle/>
                    <a:p>
                      <a:r>
                        <a:rPr lang="en-US" sz="2500"/>
                        <a:t>A</a:t>
                      </a:r>
                    </a:p>
                  </a:txBody>
                  <a:tcPr/>
                </a:tc>
                <a:tc>
                  <a:txBody>
                    <a:bodyPr/>
                    <a:lstStyle/>
                    <a:p>
                      <a:r>
                        <a:rPr lang="en-US" sz="2500"/>
                        <a:t>C</a:t>
                      </a:r>
                    </a:p>
                  </a:txBody>
                  <a:tcPr/>
                </a:tc>
                <a:tc>
                  <a:txBody>
                    <a:bodyPr/>
                    <a:lstStyle/>
                    <a:p>
                      <a:r>
                        <a:rPr lang="en-US" sz="2500"/>
                        <a:t>A</a:t>
                      </a:r>
                    </a:p>
                  </a:txBody>
                  <a:tcPr/>
                </a:tc>
                <a:tc>
                  <a:txBody>
                    <a:bodyPr/>
                    <a:lstStyle/>
                    <a:p>
                      <a:r>
                        <a:rPr lang="en-US" sz="2500"/>
                        <a:t>C</a:t>
                      </a:r>
                    </a:p>
                  </a:txBody>
                  <a:tcPr/>
                </a:tc>
                <a:extLst>
                  <a:ext uri="{0D108BD9-81ED-4DB2-BD59-A6C34878D82A}">
                    <a16:rowId xmlns:a16="http://schemas.microsoft.com/office/drawing/2014/main" val="1964173787"/>
                  </a:ext>
                </a:extLst>
              </a:tr>
            </a:tbl>
          </a:graphicData>
        </a:graphic>
      </p:graphicFrame>
      <p:sp>
        <p:nvSpPr>
          <p:cNvPr id="4" name="TextBox 3">
            <a:extLst>
              <a:ext uri="{FF2B5EF4-FFF2-40B4-BE49-F238E27FC236}">
                <a16:creationId xmlns:a16="http://schemas.microsoft.com/office/drawing/2014/main" id="{E8890E83-DE0B-72DE-EA49-45F5E7BD6D9C}"/>
              </a:ext>
            </a:extLst>
          </p:cNvPr>
          <p:cNvSpPr txBox="1"/>
          <p:nvPr/>
        </p:nvSpPr>
        <p:spPr>
          <a:xfrm>
            <a:off x="1046017" y="959285"/>
            <a:ext cx="10099966" cy="477054"/>
          </a:xfrm>
          <a:prstGeom prst="rect">
            <a:avLst/>
          </a:prstGeom>
          <a:noFill/>
        </p:spPr>
        <p:txBody>
          <a:bodyPr wrap="square" rtlCol="0">
            <a:spAutoFit/>
          </a:bodyPr>
          <a:lstStyle/>
          <a:p>
            <a:pPr algn="ctr"/>
            <a:r>
              <a:rPr lang="en-US" sz="2500"/>
              <a:t>For example, assume your input is a 120-bit string of these characters.</a:t>
            </a:r>
          </a:p>
        </p:txBody>
      </p:sp>
      <p:sp>
        <p:nvSpPr>
          <p:cNvPr id="5" name="TextBox 4">
            <a:extLst>
              <a:ext uri="{FF2B5EF4-FFF2-40B4-BE49-F238E27FC236}">
                <a16:creationId xmlns:a16="http://schemas.microsoft.com/office/drawing/2014/main" id="{B2BE4DFF-B747-1B47-0543-E2228007F93C}"/>
              </a:ext>
            </a:extLst>
          </p:cNvPr>
          <p:cNvSpPr txBox="1"/>
          <p:nvPr/>
        </p:nvSpPr>
        <p:spPr>
          <a:xfrm>
            <a:off x="1548240" y="2055054"/>
            <a:ext cx="8444347" cy="477054"/>
          </a:xfrm>
          <a:prstGeom prst="rect">
            <a:avLst/>
          </a:prstGeom>
          <a:noFill/>
        </p:spPr>
        <p:txBody>
          <a:bodyPr wrap="square" rtlCol="0">
            <a:spAutoFit/>
          </a:bodyPr>
          <a:lstStyle/>
          <a:p>
            <a:pPr algn="ctr"/>
            <a:r>
              <a:rPr lang="en-US" sz="2500"/>
              <a:t>Calculate the frequency of each character in the string.</a:t>
            </a:r>
          </a:p>
        </p:txBody>
      </p:sp>
      <p:graphicFrame>
        <p:nvGraphicFramePr>
          <p:cNvPr id="6" name="Table 6">
            <a:extLst>
              <a:ext uri="{FF2B5EF4-FFF2-40B4-BE49-F238E27FC236}">
                <a16:creationId xmlns:a16="http://schemas.microsoft.com/office/drawing/2014/main" id="{06A95012-9333-089A-BB7F-219083956795}"/>
              </a:ext>
            </a:extLst>
          </p:cNvPr>
          <p:cNvGraphicFramePr>
            <a:graphicFrameLocks noGrp="1"/>
          </p:cNvGraphicFramePr>
          <p:nvPr>
            <p:extLst>
              <p:ext uri="{D42A27DB-BD31-4B8C-83A1-F6EECF244321}">
                <p14:modId xmlns:p14="http://schemas.microsoft.com/office/powerpoint/2010/main" val="2119649019"/>
              </p:ext>
            </p:extLst>
          </p:nvPr>
        </p:nvGraphicFramePr>
        <p:xfrm>
          <a:off x="5039589" y="4096593"/>
          <a:ext cx="2112819" cy="944880"/>
        </p:xfrm>
        <a:graphic>
          <a:graphicData uri="http://schemas.openxmlformats.org/drawingml/2006/table">
            <a:tbl>
              <a:tblPr firstRow="1" bandRow="1">
                <a:tableStyleId>{5C22544A-7EE6-4342-B048-85BDC9FD1C3A}</a:tableStyleId>
              </a:tblPr>
              <a:tblGrid>
                <a:gridCol w="491838">
                  <a:extLst>
                    <a:ext uri="{9D8B030D-6E8A-4147-A177-3AD203B41FA5}">
                      <a16:colId xmlns:a16="http://schemas.microsoft.com/office/drawing/2014/main" val="1934320503"/>
                    </a:ext>
                  </a:extLst>
                </a:gridCol>
                <a:gridCol w="484909">
                  <a:extLst>
                    <a:ext uri="{9D8B030D-6E8A-4147-A177-3AD203B41FA5}">
                      <a16:colId xmlns:a16="http://schemas.microsoft.com/office/drawing/2014/main" val="1584416556"/>
                    </a:ext>
                  </a:extLst>
                </a:gridCol>
                <a:gridCol w="540327">
                  <a:extLst>
                    <a:ext uri="{9D8B030D-6E8A-4147-A177-3AD203B41FA5}">
                      <a16:colId xmlns:a16="http://schemas.microsoft.com/office/drawing/2014/main" val="3561174065"/>
                    </a:ext>
                  </a:extLst>
                </a:gridCol>
                <a:gridCol w="595745">
                  <a:extLst>
                    <a:ext uri="{9D8B030D-6E8A-4147-A177-3AD203B41FA5}">
                      <a16:colId xmlns:a16="http://schemas.microsoft.com/office/drawing/2014/main" val="2247578874"/>
                    </a:ext>
                  </a:extLst>
                </a:gridCol>
              </a:tblGrid>
              <a:tr h="370840">
                <a:tc>
                  <a:txBody>
                    <a:bodyPr/>
                    <a:lstStyle/>
                    <a:p>
                      <a:r>
                        <a:rPr lang="en-US" sz="2500">
                          <a:solidFill>
                            <a:schemeClr val="bg1"/>
                          </a:solidFill>
                        </a:rPr>
                        <a:t>B</a:t>
                      </a:r>
                    </a:p>
                  </a:txBody>
                  <a:tcPr/>
                </a:tc>
                <a:tc>
                  <a:txBody>
                    <a:bodyPr/>
                    <a:lstStyle/>
                    <a:p>
                      <a:r>
                        <a:rPr lang="en-US" sz="2500">
                          <a:solidFill>
                            <a:schemeClr val="bg1"/>
                          </a:solidFill>
                        </a:rPr>
                        <a:t>D</a:t>
                      </a:r>
                    </a:p>
                  </a:txBody>
                  <a:tcPr/>
                </a:tc>
                <a:tc>
                  <a:txBody>
                    <a:bodyPr/>
                    <a:lstStyle/>
                    <a:p>
                      <a:r>
                        <a:rPr lang="en-US" sz="2500">
                          <a:solidFill>
                            <a:schemeClr val="bg1"/>
                          </a:solidFill>
                        </a:rPr>
                        <a:t>A</a:t>
                      </a:r>
                    </a:p>
                  </a:txBody>
                  <a:tcPr/>
                </a:tc>
                <a:tc>
                  <a:txBody>
                    <a:bodyPr/>
                    <a:lstStyle/>
                    <a:p>
                      <a:r>
                        <a:rPr lang="en-US" sz="2500">
                          <a:solidFill>
                            <a:schemeClr val="bg1"/>
                          </a:solidFill>
                        </a:rPr>
                        <a:t>C</a:t>
                      </a:r>
                    </a:p>
                  </a:txBody>
                  <a:tcPr/>
                </a:tc>
                <a:extLst>
                  <a:ext uri="{0D108BD9-81ED-4DB2-BD59-A6C34878D82A}">
                    <a16:rowId xmlns:a16="http://schemas.microsoft.com/office/drawing/2014/main" val="1823346189"/>
                  </a:ext>
                </a:extLst>
              </a:tr>
              <a:tr h="370840">
                <a:tc>
                  <a:txBody>
                    <a:bodyPr/>
                    <a:lstStyle/>
                    <a:p>
                      <a:r>
                        <a:rPr lang="en-US" sz="2500">
                          <a:solidFill>
                            <a:schemeClr val="bg1"/>
                          </a:solidFill>
                        </a:rPr>
                        <a:t>1</a:t>
                      </a:r>
                    </a:p>
                  </a:txBody>
                  <a:tcPr/>
                </a:tc>
                <a:tc>
                  <a:txBody>
                    <a:bodyPr/>
                    <a:lstStyle/>
                    <a:p>
                      <a:r>
                        <a:rPr lang="en-US" sz="2500">
                          <a:solidFill>
                            <a:schemeClr val="bg1"/>
                          </a:solidFill>
                        </a:rPr>
                        <a:t>3</a:t>
                      </a:r>
                    </a:p>
                  </a:txBody>
                  <a:tcPr/>
                </a:tc>
                <a:tc>
                  <a:txBody>
                    <a:bodyPr/>
                    <a:lstStyle/>
                    <a:p>
                      <a:r>
                        <a:rPr lang="en-US" sz="2500">
                          <a:solidFill>
                            <a:schemeClr val="bg1"/>
                          </a:solidFill>
                        </a:rPr>
                        <a:t>5</a:t>
                      </a:r>
                    </a:p>
                  </a:txBody>
                  <a:tcPr/>
                </a:tc>
                <a:tc>
                  <a:txBody>
                    <a:bodyPr/>
                    <a:lstStyle/>
                    <a:p>
                      <a:r>
                        <a:rPr lang="en-US" sz="2500">
                          <a:solidFill>
                            <a:schemeClr val="bg1"/>
                          </a:solidFill>
                        </a:rPr>
                        <a:t>6</a:t>
                      </a:r>
                    </a:p>
                  </a:txBody>
                  <a:tcPr/>
                </a:tc>
                <a:extLst>
                  <a:ext uri="{0D108BD9-81ED-4DB2-BD59-A6C34878D82A}">
                    <a16:rowId xmlns:a16="http://schemas.microsoft.com/office/drawing/2014/main" val="1490052421"/>
                  </a:ext>
                </a:extLst>
              </a:tr>
            </a:tbl>
          </a:graphicData>
        </a:graphic>
      </p:graphicFrame>
      <p:sp>
        <p:nvSpPr>
          <p:cNvPr id="7" name="TextBox 6">
            <a:extLst>
              <a:ext uri="{FF2B5EF4-FFF2-40B4-BE49-F238E27FC236}">
                <a16:creationId xmlns:a16="http://schemas.microsoft.com/office/drawing/2014/main" id="{22ECCF93-2E85-3FE1-A57A-4F5B1C091D82}"/>
              </a:ext>
            </a:extLst>
          </p:cNvPr>
          <p:cNvSpPr txBox="1"/>
          <p:nvPr/>
        </p:nvSpPr>
        <p:spPr>
          <a:xfrm>
            <a:off x="1882484" y="3619539"/>
            <a:ext cx="7775858" cy="477054"/>
          </a:xfrm>
          <a:prstGeom prst="rect">
            <a:avLst/>
          </a:prstGeom>
          <a:noFill/>
        </p:spPr>
        <p:txBody>
          <a:bodyPr wrap="square" rtlCol="0">
            <a:spAutoFit/>
          </a:bodyPr>
          <a:lstStyle/>
          <a:p>
            <a:pPr algn="ctr"/>
            <a:r>
              <a:rPr lang="en-US" sz="2500"/>
              <a:t>Sort the characters in increasing order of frequency.</a:t>
            </a:r>
          </a:p>
        </p:txBody>
      </p:sp>
      <p:graphicFrame>
        <p:nvGraphicFramePr>
          <p:cNvPr id="8" name="Table 6">
            <a:extLst>
              <a:ext uri="{FF2B5EF4-FFF2-40B4-BE49-F238E27FC236}">
                <a16:creationId xmlns:a16="http://schemas.microsoft.com/office/drawing/2014/main" id="{CDF5719F-FC9A-0C45-7D3A-64B253AB3210}"/>
              </a:ext>
            </a:extLst>
          </p:cNvPr>
          <p:cNvGraphicFramePr>
            <a:graphicFrameLocks noGrp="1"/>
          </p:cNvGraphicFramePr>
          <p:nvPr>
            <p:extLst>
              <p:ext uri="{D42A27DB-BD31-4B8C-83A1-F6EECF244321}">
                <p14:modId xmlns:p14="http://schemas.microsoft.com/office/powerpoint/2010/main" val="3741034706"/>
              </p:ext>
            </p:extLst>
          </p:nvPr>
        </p:nvGraphicFramePr>
        <p:xfrm>
          <a:off x="5039588" y="2484120"/>
          <a:ext cx="2112819" cy="944880"/>
        </p:xfrm>
        <a:graphic>
          <a:graphicData uri="http://schemas.openxmlformats.org/drawingml/2006/table">
            <a:tbl>
              <a:tblPr firstRow="1" bandRow="1">
                <a:tableStyleId>{5C22544A-7EE6-4342-B048-85BDC9FD1C3A}</a:tableStyleId>
              </a:tblPr>
              <a:tblGrid>
                <a:gridCol w="491838">
                  <a:extLst>
                    <a:ext uri="{9D8B030D-6E8A-4147-A177-3AD203B41FA5}">
                      <a16:colId xmlns:a16="http://schemas.microsoft.com/office/drawing/2014/main" val="1934320503"/>
                    </a:ext>
                  </a:extLst>
                </a:gridCol>
                <a:gridCol w="484909">
                  <a:extLst>
                    <a:ext uri="{9D8B030D-6E8A-4147-A177-3AD203B41FA5}">
                      <a16:colId xmlns:a16="http://schemas.microsoft.com/office/drawing/2014/main" val="1584416556"/>
                    </a:ext>
                  </a:extLst>
                </a:gridCol>
                <a:gridCol w="540327">
                  <a:extLst>
                    <a:ext uri="{9D8B030D-6E8A-4147-A177-3AD203B41FA5}">
                      <a16:colId xmlns:a16="http://schemas.microsoft.com/office/drawing/2014/main" val="3561174065"/>
                    </a:ext>
                  </a:extLst>
                </a:gridCol>
                <a:gridCol w="595745">
                  <a:extLst>
                    <a:ext uri="{9D8B030D-6E8A-4147-A177-3AD203B41FA5}">
                      <a16:colId xmlns:a16="http://schemas.microsoft.com/office/drawing/2014/main" val="2247578874"/>
                    </a:ext>
                  </a:extLst>
                </a:gridCol>
              </a:tblGrid>
              <a:tr h="370840">
                <a:tc>
                  <a:txBody>
                    <a:bodyPr/>
                    <a:lstStyle/>
                    <a:p>
                      <a:r>
                        <a:rPr lang="en-US" sz="2500">
                          <a:solidFill>
                            <a:schemeClr val="bg1"/>
                          </a:solidFill>
                        </a:rPr>
                        <a:t>A</a:t>
                      </a:r>
                    </a:p>
                  </a:txBody>
                  <a:tcPr/>
                </a:tc>
                <a:tc>
                  <a:txBody>
                    <a:bodyPr/>
                    <a:lstStyle/>
                    <a:p>
                      <a:r>
                        <a:rPr lang="en-US" sz="2500">
                          <a:solidFill>
                            <a:schemeClr val="bg1"/>
                          </a:solidFill>
                        </a:rPr>
                        <a:t>B</a:t>
                      </a:r>
                    </a:p>
                  </a:txBody>
                  <a:tcPr/>
                </a:tc>
                <a:tc>
                  <a:txBody>
                    <a:bodyPr/>
                    <a:lstStyle/>
                    <a:p>
                      <a:r>
                        <a:rPr lang="en-US" sz="2500">
                          <a:solidFill>
                            <a:schemeClr val="bg1"/>
                          </a:solidFill>
                        </a:rPr>
                        <a:t>C</a:t>
                      </a:r>
                    </a:p>
                  </a:txBody>
                  <a:tcPr/>
                </a:tc>
                <a:tc>
                  <a:txBody>
                    <a:bodyPr/>
                    <a:lstStyle/>
                    <a:p>
                      <a:r>
                        <a:rPr lang="en-US" sz="2500">
                          <a:solidFill>
                            <a:schemeClr val="bg1"/>
                          </a:solidFill>
                        </a:rPr>
                        <a:t>D</a:t>
                      </a:r>
                    </a:p>
                  </a:txBody>
                  <a:tcPr/>
                </a:tc>
                <a:extLst>
                  <a:ext uri="{0D108BD9-81ED-4DB2-BD59-A6C34878D82A}">
                    <a16:rowId xmlns:a16="http://schemas.microsoft.com/office/drawing/2014/main" val="1823346189"/>
                  </a:ext>
                </a:extLst>
              </a:tr>
              <a:tr h="370840">
                <a:tc>
                  <a:txBody>
                    <a:bodyPr/>
                    <a:lstStyle/>
                    <a:p>
                      <a:r>
                        <a:rPr lang="en-US" sz="2500">
                          <a:solidFill>
                            <a:schemeClr val="bg1"/>
                          </a:solidFill>
                        </a:rPr>
                        <a:t>5</a:t>
                      </a:r>
                    </a:p>
                  </a:txBody>
                  <a:tcPr/>
                </a:tc>
                <a:tc>
                  <a:txBody>
                    <a:bodyPr/>
                    <a:lstStyle/>
                    <a:p>
                      <a:r>
                        <a:rPr lang="en-US" sz="2500">
                          <a:solidFill>
                            <a:schemeClr val="bg1"/>
                          </a:solidFill>
                        </a:rPr>
                        <a:t>1</a:t>
                      </a:r>
                    </a:p>
                  </a:txBody>
                  <a:tcPr/>
                </a:tc>
                <a:tc>
                  <a:txBody>
                    <a:bodyPr/>
                    <a:lstStyle/>
                    <a:p>
                      <a:r>
                        <a:rPr lang="en-US" sz="2500">
                          <a:solidFill>
                            <a:schemeClr val="bg1"/>
                          </a:solidFill>
                        </a:rPr>
                        <a:t>6</a:t>
                      </a:r>
                    </a:p>
                  </a:txBody>
                  <a:tcPr/>
                </a:tc>
                <a:tc>
                  <a:txBody>
                    <a:bodyPr/>
                    <a:lstStyle/>
                    <a:p>
                      <a:r>
                        <a:rPr lang="en-US" sz="2500">
                          <a:solidFill>
                            <a:schemeClr val="bg1"/>
                          </a:solidFill>
                        </a:rPr>
                        <a:t>3</a:t>
                      </a:r>
                    </a:p>
                  </a:txBody>
                  <a:tcPr/>
                </a:tc>
                <a:extLst>
                  <a:ext uri="{0D108BD9-81ED-4DB2-BD59-A6C34878D82A}">
                    <a16:rowId xmlns:a16="http://schemas.microsoft.com/office/drawing/2014/main" val="1490052421"/>
                  </a:ext>
                </a:extLst>
              </a:tr>
            </a:tbl>
          </a:graphicData>
        </a:graphic>
      </p:graphicFrame>
      <p:pic>
        <p:nvPicPr>
          <p:cNvPr id="14" name="Recorded Sound">
            <a:hlinkClick r:id="" action="ppaction://media"/>
            <a:extLst>
              <a:ext uri="{FF2B5EF4-FFF2-40B4-BE49-F238E27FC236}">
                <a16:creationId xmlns:a16="http://schemas.microsoft.com/office/drawing/2014/main" id="{77F1FF5E-DC27-523E-32EE-F7F769D7D0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04408" y="5720750"/>
            <a:ext cx="609600" cy="609600"/>
          </a:xfrm>
          <a:prstGeom prst="rect">
            <a:avLst/>
          </a:prstGeom>
        </p:spPr>
      </p:pic>
    </p:spTree>
    <p:extLst>
      <p:ext uri="{BB962C8B-B14F-4D97-AF65-F5344CB8AC3E}">
        <p14:creationId xmlns:p14="http://schemas.microsoft.com/office/powerpoint/2010/main" val="226442243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37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87D0EB1E-48B9-0076-8128-15427C3293D0}"/>
              </a:ext>
            </a:extLst>
          </p:cNvPr>
          <p:cNvSpPr/>
          <p:nvPr/>
        </p:nvSpPr>
        <p:spPr>
          <a:xfrm>
            <a:off x="1243440" y="2143991"/>
            <a:ext cx="762000" cy="76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4</a:t>
            </a:r>
          </a:p>
        </p:txBody>
      </p:sp>
      <p:sp>
        <p:nvSpPr>
          <p:cNvPr id="4" name="Oval 3">
            <a:extLst>
              <a:ext uri="{FF2B5EF4-FFF2-40B4-BE49-F238E27FC236}">
                <a16:creationId xmlns:a16="http://schemas.microsoft.com/office/drawing/2014/main" id="{D5D1404B-FC7B-2417-DEA6-0375EDBDC9C0}"/>
              </a:ext>
            </a:extLst>
          </p:cNvPr>
          <p:cNvSpPr/>
          <p:nvPr/>
        </p:nvSpPr>
        <p:spPr>
          <a:xfrm>
            <a:off x="543790" y="2905991"/>
            <a:ext cx="762000" cy="7620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B</a:t>
            </a:r>
          </a:p>
        </p:txBody>
      </p:sp>
      <p:sp>
        <p:nvSpPr>
          <p:cNvPr id="5" name="Oval 4">
            <a:extLst>
              <a:ext uri="{FF2B5EF4-FFF2-40B4-BE49-F238E27FC236}">
                <a16:creationId xmlns:a16="http://schemas.microsoft.com/office/drawing/2014/main" id="{FD1D7F8B-D0D5-9B2E-BB97-DC6BDFEB1B76}"/>
              </a:ext>
            </a:extLst>
          </p:cNvPr>
          <p:cNvSpPr/>
          <p:nvPr/>
        </p:nvSpPr>
        <p:spPr>
          <a:xfrm>
            <a:off x="2067790" y="2905991"/>
            <a:ext cx="762000" cy="7620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D</a:t>
            </a:r>
          </a:p>
        </p:txBody>
      </p:sp>
      <p:cxnSp>
        <p:nvCxnSpPr>
          <p:cNvPr id="8" name="Straight Connector 7">
            <a:extLst>
              <a:ext uri="{FF2B5EF4-FFF2-40B4-BE49-F238E27FC236}">
                <a16:creationId xmlns:a16="http://schemas.microsoft.com/office/drawing/2014/main" id="{54C68C75-5940-81DC-F69C-EC2BC7BF4AC4}"/>
              </a:ext>
            </a:extLst>
          </p:cNvPr>
          <p:cNvCxnSpPr/>
          <p:nvPr/>
        </p:nvCxnSpPr>
        <p:spPr>
          <a:xfrm flipV="1">
            <a:off x="1018308" y="2656609"/>
            <a:ext cx="228599" cy="277092"/>
          </a:xfrm>
          <a:prstGeom prst="line">
            <a:avLst/>
          </a:prstGeom>
        </p:spPr>
        <p:style>
          <a:lnRef idx="1">
            <a:schemeClr val="dk1"/>
          </a:lnRef>
          <a:fillRef idx="0">
            <a:schemeClr val="dk1"/>
          </a:fillRef>
          <a:effectRef idx="0">
            <a:schemeClr val="dk1"/>
          </a:effectRef>
          <a:fontRef idx="minor">
            <a:schemeClr val="tx1"/>
          </a:fontRef>
        </p:style>
      </p:cxnSp>
      <p:sp>
        <p:nvSpPr>
          <p:cNvPr id="12" name="Oval 11">
            <a:extLst>
              <a:ext uri="{FF2B5EF4-FFF2-40B4-BE49-F238E27FC236}">
                <a16:creationId xmlns:a16="http://schemas.microsoft.com/office/drawing/2014/main" id="{34309BC1-57FD-1118-1D5C-18395014D616}"/>
              </a:ext>
            </a:extLst>
          </p:cNvPr>
          <p:cNvSpPr/>
          <p:nvPr/>
        </p:nvSpPr>
        <p:spPr>
          <a:xfrm>
            <a:off x="3995304" y="2840184"/>
            <a:ext cx="762000" cy="76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4</a:t>
            </a:r>
          </a:p>
        </p:txBody>
      </p:sp>
      <p:sp>
        <p:nvSpPr>
          <p:cNvPr id="13" name="Oval 12">
            <a:extLst>
              <a:ext uri="{FF2B5EF4-FFF2-40B4-BE49-F238E27FC236}">
                <a16:creationId xmlns:a16="http://schemas.microsoft.com/office/drawing/2014/main" id="{EBBB9EAE-C209-7A96-52A1-99D80EDCC901}"/>
              </a:ext>
            </a:extLst>
          </p:cNvPr>
          <p:cNvSpPr/>
          <p:nvPr/>
        </p:nvSpPr>
        <p:spPr>
          <a:xfrm>
            <a:off x="3318159" y="3619500"/>
            <a:ext cx="762000" cy="7620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B</a:t>
            </a:r>
          </a:p>
        </p:txBody>
      </p:sp>
      <p:sp>
        <p:nvSpPr>
          <p:cNvPr id="14" name="Oval 13">
            <a:extLst>
              <a:ext uri="{FF2B5EF4-FFF2-40B4-BE49-F238E27FC236}">
                <a16:creationId xmlns:a16="http://schemas.microsoft.com/office/drawing/2014/main" id="{0DAD598C-11AE-6BB3-773E-E27F550AC136}"/>
              </a:ext>
            </a:extLst>
          </p:cNvPr>
          <p:cNvSpPr/>
          <p:nvPr/>
        </p:nvSpPr>
        <p:spPr>
          <a:xfrm>
            <a:off x="4694953" y="3602184"/>
            <a:ext cx="762000" cy="7620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D</a:t>
            </a:r>
          </a:p>
        </p:txBody>
      </p:sp>
      <p:cxnSp>
        <p:nvCxnSpPr>
          <p:cNvPr id="15" name="Straight Connector 14">
            <a:extLst>
              <a:ext uri="{FF2B5EF4-FFF2-40B4-BE49-F238E27FC236}">
                <a16:creationId xmlns:a16="http://schemas.microsoft.com/office/drawing/2014/main" id="{10A3B188-1942-C850-3114-1CC6D9EDF265}"/>
              </a:ext>
            </a:extLst>
          </p:cNvPr>
          <p:cNvCxnSpPr/>
          <p:nvPr/>
        </p:nvCxnSpPr>
        <p:spPr>
          <a:xfrm flipV="1">
            <a:off x="3827327" y="3348472"/>
            <a:ext cx="228599" cy="277092"/>
          </a:xfrm>
          <a:prstGeom prst="line">
            <a:avLst/>
          </a:prstGeom>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2099BC25-50D7-7D18-B41C-7683B0B2C55C}"/>
              </a:ext>
            </a:extLst>
          </p:cNvPr>
          <p:cNvCxnSpPr>
            <a:cxnSpLocks/>
          </p:cNvCxnSpPr>
          <p:nvPr/>
        </p:nvCxnSpPr>
        <p:spPr>
          <a:xfrm>
            <a:off x="5465614" y="2608119"/>
            <a:ext cx="228599" cy="25631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F320E3FF-E2B2-8FC9-370F-2D12674DD736}"/>
              </a:ext>
            </a:extLst>
          </p:cNvPr>
          <p:cNvCxnSpPr>
            <a:cxnSpLocks/>
          </p:cNvCxnSpPr>
          <p:nvPr/>
        </p:nvCxnSpPr>
        <p:spPr>
          <a:xfrm>
            <a:off x="2041813" y="2680854"/>
            <a:ext cx="228599" cy="256310"/>
          </a:xfrm>
          <a:prstGeom prst="line">
            <a:avLst/>
          </a:prstGeom>
        </p:spPr>
        <p:style>
          <a:lnRef idx="1">
            <a:schemeClr val="dk1"/>
          </a:lnRef>
          <a:fillRef idx="0">
            <a:schemeClr val="dk1"/>
          </a:fillRef>
          <a:effectRef idx="0">
            <a:schemeClr val="dk1"/>
          </a:effectRef>
          <a:fontRef idx="minor">
            <a:schemeClr val="tx1"/>
          </a:fontRef>
        </p:style>
      </p:cxnSp>
      <p:sp>
        <p:nvSpPr>
          <p:cNvPr id="20" name="Oval 19">
            <a:extLst>
              <a:ext uri="{FF2B5EF4-FFF2-40B4-BE49-F238E27FC236}">
                <a16:creationId xmlns:a16="http://schemas.microsoft.com/office/drawing/2014/main" id="{7627CADD-4BD2-36A5-87B7-C85944AD15AE}"/>
              </a:ext>
            </a:extLst>
          </p:cNvPr>
          <p:cNvSpPr/>
          <p:nvPr/>
        </p:nvSpPr>
        <p:spPr>
          <a:xfrm>
            <a:off x="4734783" y="2171701"/>
            <a:ext cx="762000" cy="76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9</a:t>
            </a:r>
          </a:p>
        </p:txBody>
      </p:sp>
      <p:cxnSp>
        <p:nvCxnSpPr>
          <p:cNvPr id="21" name="Straight Connector 20">
            <a:extLst>
              <a:ext uri="{FF2B5EF4-FFF2-40B4-BE49-F238E27FC236}">
                <a16:creationId xmlns:a16="http://schemas.microsoft.com/office/drawing/2014/main" id="{76FF90A1-782D-9A64-62A2-CFA9FF02F957}"/>
              </a:ext>
            </a:extLst>
          </p:cNvPr>
          <p:cNvCxnSpPr/>
          <p:nvPr/>
        </p:nvCxnSpPr>
        <p:spPr>
          <a:xfrm flipV="1">
            <a:off x="4478475" y="2587337"/>
            <a:ext cx="228599" cy="277092"/>
          </a:xfrm>
          <a:prstGeom prst="line">
            <a:avLst/>
          </a:prstGeom>
        </p:spPr>
        <p:style>
          <a:lnRef idx="1">
            <a:schemeClr val="dk1"/>
          </a:lnRef>
          <a:fillRef idx="0">
            <a:schemeClr val="dk1"/>
          </a:fillRef>
          <a:effectRef idx="0">
            <a:schemeClr val="dk1"/>
          </a:effectRef>
          <a:fontRef idx="minor">
            <a:schemeClr val="tx1"/>
          </a:fontRef>
        </p:style>
      </p:cxnSp>
      <p:sp>
        <p:nvSpPr>
          <p:cNvPr id="23" name="Oval 22">
            <a:extLst>
              <a:ext uri="{FF2B5EF4-FFF2-40B4-BE49-F238E27FC236}">
                <a16:creationId xmlns:a16="http://schemas.microsoft.com/office/drawing/2014/main" id="{9F936D6F-CFF6-DEB8-C8A7-C3D68C1F1F41}"/>
              </a:ext>
            </a:extLst>
          </p:cNvPr>
          <p:cNvSpPr/>
          <p:nvPr/>
        </p:nvSpPr>
        <p:spPr>
          <a:xfrm>
            <a:off x="5455225" y="2876552"/>
            <a:ext cx="762000" cy="7620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a:t>
            </a:r>
          </a:p>
        </p:txBody>
      </p:sp>
      <p:cxnSp>
        <p:nvCxnSpPr>
          <p:cNvPr id="26" name="Straight Connector 25">
            <a:extLst>
              <a:ext uri="{FF2B5EF4-FFF2-40B4-BE49-F238E27FC236}">
                <a16:creationId xmlns:a16="http://schemas.microsoft.com/office/drawing/2014/main" id="{3EF456AD-DF9D-2D0D-74FD-6AB1C432CDF2}"/>
              </a:ext>
            </a:extLst>
          </p:cNvPr>
          <p:cNvCxnSpPr>
            <a:cxnSpLocks/>
          </p:cNvCxnSpPr>
          <p:nvPr/>
        </p:nvCxnSpPr>
        <p:spPr>
          <a:xfrm>
            <a:off x="4681106" y="3392633"/>
            <a:ext cx="228599" cy="256310"/>
          </a:xfrm>
          <a:prstGeom prst="line">
            <a:avLst/>
          </a:prstGeom>
        </p:spPr>
        <p:style>
          <a:lnRef idx="1">
            <a:schemeClr val="dk1"/>
          </a:lnRef>
          <a:fillRef idx="0">
            <a:schemeClr val="dk1"/>
          </a:fillRef>
          <a:effectRef idx="0">
            <a:schemeClr val="dk1"/>
          </a:effectRef>
          <a:fontRef idx="minor">
            <a:schemeClr val="tx1"/>
          </a:fontRef>
        </p:style>
      </p:cxnSp>
      <p:sp>
        <p:nvSpPr>
          <p:cNvPr id="27" name="Oval 26">
            <a:extLst>
              <a:ext uri="{FF2B5EF4-FFF2-40B4-BE49-F238E27FC236}">
                <a16:creationId xmlns:a16="http://schemas.microsoft.com/office/drawing/2014/main" id="{9717C81A-7C9C-AF9C-3088-EA9DB4BA858F}"/>
              </a:ext>
            </a:extLst>
          </p:cNvPr>
          <p:cNvSpPr/>
          <p:nvPr/>
        </p:nvSpPr>
        <p:spPr>
          <a:xfrm>
            <a:off x="8517082" y="2809009"/>
            <a:ext cx="762000" cy="76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9</a:t>
            </a:r>
          </a:p>
        </p:txBody>
      </p:sp>
      <p:sp>
        <p:nvSpPr>
          <p:cNvPr id="28" name="Oval 27">
            <a:extLst>
              <a:ext uri="{FF2B5EF4-FFF2-40B4-BE49-F238E27FC236}">
                <a16:creationId xmlns:a16="http://schemas.microsoft.com/office/drawing/2014/main" id="{4311BC33-C539-4EC1-39BE-D8C5D4C60ADD}"/>
              </a:ext>
            </a:extLst>
          </p:cNvPr>
          <p:cNvSpPr/>
          <p:nvPr/>
        </p:nvSpPr>
        <p:spPr>
          <a:xfrm>
            <a:off x="7755082" y="3667991"/>
            <a:ext cx="762000" cy="76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4</a:t>
            </a:r>
          </a:p>
        </p:txBody>
      </p:sp>
      <p:sp>
        <p:nvSpPr>
          <p:cNvPr id="29" name="Oval 28">
            <a:extLst>
              <a:ext uri="{FF2B5EF4-FFF2-40B4-BE49-F238E27FC236}">
                <a16:creationId xmlns:a16="http://schemas.microsoft.com/office/drawing/2014/main" id="{8A246470-88CF-0D8E-71B7-581571E6BF2E}"/>
              </a:ext>
            </a:extLst>
          </p:cNvPr>
          <p:cNvSpPr/>
          <p:nvPr/>
        </p:nvSpPr>
        <p:spPr>
          <a:xfrm>
            <a:off x="9279082" y="3685310"/>
            <a:ext cx="762000" cy="7620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a:t>
            </a:r>
          </a:p>
        </p:txBody>
      </p:sp>
      <p:sp>
        <p:nvSpPr>
          <p:cNvPr id="30" name="Oval 29">
            <a:extLst>
              <a:ext uri="{FF2B5EF4-FFF2-40B4-BE49-F238E27FC236}">
                <a16:creationId xmlns:a16="http://schemas.microsoft.com/office/drawing/2014/main" id="{2E41333E-ED27-A415-7E2F-87EE0FFE99FB}"/>
              </a:ext>
            </a:extLst>
          </p:cNvPr>
          <p:cNvSpPr/>
          <p:nvPr/>
        </p:nvSpPr>
        <p:spPr>
          <a:xfrm>
            <a:off x="6993082" y="4429991"/>
            <a:ext cx="762000" cy="7620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B</a:t>
            </a:r>
          </a:p>
        </p:txBody>
      </p:sp>
      <p:sp>
        <p:nvSpPr>
          <p:cNvPr id="31" name="Oval 30">
            <a:extLst>
              <a:ext uri="{FF2B5EF4-FFF2-40B4-BE49-F238E27FC236}">
                <a16:creationId xmlns:a16="http://schemas.microsoft.com/office/drawing/2014/main" id="{061AF290-B015-3A1A-2BD2-7A9987BC750A}"/>
              </a:ext>
            </a:extLst>
          </p:cNvPr>
          <p:cNvSpPr/>
          <p:nvPr/>
        </p:nvSpPr>
        <p:spPr>
          <a:xfrm>
            <a:off x="8517082" y="4450774"/>
            <a:ext cx="762000" cy="7620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D</a:t>
            </a:r>
          </a:p>
        </p:txBody>
      </p:sp>
      <p:cxnSp>
        <p:nvCxnSpPr>
          <p:cNvPr id="32" name="Straight Connector 31">
            <a:extLst>
              <a:ext uri="{FF2B5EF4-FFF2-40B4-BE49-F238E27FC236}">
                <a16:creationId xmlns:a16="http://schemas.microsoft.com/office/drawing/2014/main" id="{5D836424-9C4A-B9EC-AD62-D1F8B294B4BD}"/>
              </a:ext>
            </a:extLst>
          </p:cNvPr>
          <p:cNvCxnSpPr>
            <a:cxnSpLocks/>
          </p:cNvCxnSpPr>
          <p:nvPr/>
        </p:nvCxnSpPr>
        <p:spPr>
          <a:xfrm>
            <a:off x="8482446" y="4192732"/>
            <a:ext cx="228599" cy="256310"/>
          </a:xfrm>
          <a:prstGeom prst="line">
            <a:avLst/>
          </a:prstGeom>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2CC8AC92-21FC-3C8E-9FD8-725329E16967}"/>
              </a:ext>
            </a:extLst>
          </p:cNvPr>
          <p:cNvCxnSpPr>
            <a:cxnSpLocks/>
          </p:cNvCxnSpPr>
          <p:nvPr/>
        </p:nvCxnSpPr>
        <p:spPr>
          <a:xfrm>
            <a:off x="9279082" y="3442854"/>
            <a:ext cx="228599" cy="256310"/>
          </a:xfrm>
          <a:prstGeom prst="line">
            <a:avLst/>
          </a:prstGeom>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5293CC4D-AB04-27FC-1FC2-269EA6FC2849}"/>
              </a:ext>
            </a:extLst>
          </p:cNvPr>
          <p:cNvCxnSpPr/>
          <p:nvPr/>
        </p:nvCxnSpPr>
        <p:spPr>
          <a:xfrm flipV="1">
            <a:off x="8281555" y="3408218"/>
            <a:ext cx="228599" cy="277092"/>
          </a:xfrm>
          <a:prstGeom prst="line">
            <a:avLst/>
          </a:prstGeom>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21922486-183F-E165-A6B0-8DA66DF01AEE}"/>
              </a:ext>
            </a:extLst>
          </p:cNvPr>
          <p:cNvCxnSpPr/>
          <p:nvPr/>
        </p:nvCxnSpPr>
        <p:spPr>
          <a:xfrm flipV="1">
            <a:off x="7640782" y="4222172"/>
            <a:ext cx="228599" cy="277092"/>
          </a:xfrm>
          <a:prstGeom prst="line">
            <a:avLst/>
          </a:prstGeom>
        </p:spPr>
        <p:style>
          <a:lnRef idx="1">
            <a:schemeClr val="dk1"/>
          </a:lnRef>
          <a:fillRef idx="0">
            <a:schemeClr val="dk1"/>
          </a:fillRef>
          <a:effectRef idx="0">
            <a:schemeClr val="dk1"/>
          </a:effectRef>
          <a:fontRef idx="minor">
            <a:schemeClr val="tx1"/>
          </a:fontRef>
        </p:style>
      </p:cxnSp>
      <p:sp>
        <p:nvSpPr>
          <p:cNvPr id="36" name="Oval 35">
            <a:extLst>
              <a:ext uri="{FF2B5EF4-FFF2-40B4-BE49-F238E27FC236}">
                <a16:creationId xmlns:a16="http://schemas.microsoft.com/office/drawing/2014/main" id="{71C88E18-749C-602C-F023-AEFB28AE07E9}"/>
              </a:ext>
            </a:extLst>
          </p:cNvPr>
          <p:cNvSpPr/>
          <p:nvPr/>
        </p:nvSpPr>
        <p:spPr>
          <a:xfrm>
            <a:off x="7720446" y="2143991"/>
            <a:ext cx="762000" cy="762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15</a:t>
            </a:r>
          </a:p>
        </p:txBody>
      </p:sp>
      <p:sp>
        <p:nvSpPr>
          <p:cNvPr id="37" name="Oval 36">
            <a:extLst>
              <a:ext uri="{FF2B5EF4-FFF2-40B4-BE49-F238E27FC236}">
                <a16:creationId xmlns:a16="http://schemas.microsoft.com/office/drawing/2014/main" id="{188F4BFF-BCFF-94F7-2077-D5BD97D3AD95}"/>
              </a:ext>
            </a:extLst>
          </p:cNvPr>
          <p:cNvSpPr/>
          <p:nvPr/>
        </p:nvSpPr>
        <p:spPr>
          <a:xfrm>
            <a:off x="6923810" y="2905991"/>
            <a:ext cx="762000" cy="7620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a:t>
            </a:r>
          </a:p>
        </p:txBody>
      </p:sp>
      <p:cxnSp>
        <p:nvCxnSpPr>
          <p:cNvPr id="38" name="Straight Connector 37">
            <a:extLst>
              <a:ext uri="{FF2B5EF4-FFF2-40B4-BE49-F238E27FC236}">
                <a16:creationId xmlns:a16="http://schemas.microsoft.com/office/drawing/2014/main" id="{7562D24A-61D2-01FB-7362-A92F90A533FF}"/>
              </a:ext>
            </a:extLst>
          </p:cNvPr>
          <p:cNvCxnSpPr/>
          <p:nvPr/>
        </p:nvCxnSpPr>
        <p:spPr>
          <a:xfrm flipV="1">
            <a:off x="7533408" y="2646218"/>
            <a:ext cx="228599" cy="277092"/>
          </a:xfrm>
          <a:prstGeom prst="line">
            <a:avLst/>
          </a:prstGeom>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B94B369F-198D-A217-68FF-0F944B81EC91}"/>
              </a:ext>
            </a:extLst>
          </p:cNvPr>
          <p:cNvCxnSpPr>
            <a:cxnSpLocks/>
          </p:cNvCxnSpPr>
          <p:nvPr/>
        </p:nvCxnSpPr>
        <p:spPr>
          <a:xfrm>
            <a:off x="8489374" y="2620243"/>
            <a:ext cx="228599" cy="256310"/>
          </a:xfrm>
          <a:prstGeom prst="line">
            <a:avLst/>
          </a:prstGeom>
        </p:spPr>
        <p:style>
          <a:lnRef idx="1">
            <a:schemeClr val="dk1"/>
          </a:lnRef>
          <a:fillRef idx="0">
            <a:schemeClr val="dk1"/>
          </a:fillRef>
          <a:effectRef idx="0">
            <a:schemeClr val="dk1"/>
          </a:effectRef>
          <a:fontRef idx="minor">
            <a:schemeClr val="tx1"/>
          </a:fontRef>
        </p:style>
      </p:cxnSp>
      <p:sp>
        <p:nvSpPr>
          <p:cNvPr id="40" name="TextBox 39">
            <a:extLst>
              <a:ext uri="{FF2B5EF4-FFF2-40B4-BE49-F238E27FC236}">
                <a16:creationId xmlns:a16="http://schemas.microsoft.com/office/drawing/2014/main" id="{84CC039F-C89D-E56E-7E49-FA1A7AFF028C}"/>
              </a:ext>
            </a:extLst>
          </p:cNvPr>
          <p:cNvSpPr txBox="1"/>
          <p:nvPr/>
        </p:nvSpPr>
        <p:spPr>
          <a:xfrm>
            <a:off x="2448790" y="553991"/>
            <a:ext cx="6705605" cy="861774"/>
          </a:xfrm>
          <a:prstGeom prst="rect">
            <a:avLst/>
          </a:prstGeom>
          <a:noFill/>
        </p:spPr>
        <p:txBody>
          <a:bodyPr wrap="square" rtlCol="0">
            <a:spAutoFit/>
          </a:bodyPr>
          <a:lstStyle/>
          <a:p>
            <a:pPr algn="ctr"/>
            <a:r>
              <a:rPr lang="en-US" sz="2500"/>
              <a:t>Create the tree with leaf nodes representing each unique character. </a:t>
            </a:r>
          </a:p>
        </p:txBody>
      </p:sp>
      <p:pic>
        <p:nvPicPr>
          <p:cNvPr id="6" name="Picture 5">
            <a:extLst>
              <a:ext uri="{FF2B5EF4-FFF2-40B4-BE49-F238E27FC236}">
                <a16:creationId xmlns:a16="http://schemas.microsoft.com/office/drawing/2014/main" id="{7E36ABB8-BB54-17A4-F1CE-48DAB9CB821B}"/>
              </a:ext>
            </a:extLst>
          </p:cNvPr>
          <p:cNvPicPr>
            <a:picLocks noChangeAspect="1"/>
          </p:cNvPicPr>
          <p:nvPr/>
        </p:nvPicPr>
        <p:blipFill>
          <a:blip r:embed="rId5"/>
          <a:stretch>
            <a:fillRect/>
          </a:stretch>
        </p:blipFill>
        <p:spPr>
          <a:xfrm>
            <a:off x="341363" y="4918127"/>
            <a:ext cx="3400900" cy="1667108"/>
          </a:xfrm>
          <a:prstGeom prst="rect">
            <a:avLst/>
          </a:prstGeom>
        </p:spPr>
      </p:pic>
      <p:pic>
        <p:nvPicPr>
          <p:cNvPr id="10" name="Recorded Sound">
            <a:hlinkClick r:id="" action="ppaction://media"/>
            <a:extLst>
              <a:ext uri="{FF2B5EF4-FFF2-40B4-BE49-F238E27FC236}">
                <a16:creationId xmlns:a16="http://schemas.microsoft.com/office/drawing/2014/main" id="{9E267BBE-2AF4-3A16-8F33-883C4F90196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130287" y="5975635"/>
            <a:ext cx="609600" cy="609600"/>
          </a:xfrm>
          <a:prstGeom prst="rect">
            <a:avLst/>
          </a:prstGeom>
        </p:spPr>
      </p:pic>
    </p:spTree>
    <p:extLst>
      <p:ext uri="{BB962C8B-B14F-4D97-AF65-F5344CB8AC3E}">
        <p14:creationId xmlns:p14="http://schemas.microsoft.com/office/powerpoint/2010/main" val="295291904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87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7C252C-CC78-7708-FE3E-2CA1955866D2}"/>
              </a:ext>
            </a:extLst>
          </p:cNvPr>
          <p:cNvPicPr>
            <a:picLocks noChangeAspect="1"/>
          </p:cNvPicPr>
          <p:nvPr/>
        </p:nvPicPr>
        <p:blipFill>
          <a:blip r:embed="rId5"/>
          <a:stretch>
            <a:fillRect/>
          </a:stretch>
        </p:blipFill>
        <p:spPr>
          <a:xfrm>
            <a:off x="1510145" y="1745672"/>
            <a:ext cx="3341457" cy="3605603"/>
          </a:xfrm>
          <a:prstGeom prst="rect">
            <a:avLst/>
          </a:prstGeom>
        </p:spPr>
      </p:pic>
      <p:graphicFrame>
        <p:nvGraphicFramePr>
          <p:cNvPr id="4" name="Table 4">
            <a:extLst>
              <a:ext uri="{FF2B5EF4-FFF2-40B4-BE49-F238E27FC236}">
                <a16:creationId xmlns:a16="http://schemas.microsoft.com/office/drawing/2014/main" id="{39D022BB-9ED6-A3EE-4734-9E532E87199E}"/>
              </a:ext>
            </a:extLst>
          </p:cNvPr>
          <p:cNvGraphicFramePr>
            <a:graphicFrameLocks noGrp="1"/>
          </p:cNvGraphicFramePr>
          <p:nvPr>
            <p:extLst>
              <p:ext uri="{D42A27DB-BD31-4B8C-83A1-F6EECF244321}">
                <p14:modId xmlns:p14="http://schemas.microsoft.com/office/powerpoint/2010/main" val="1277972158"/>
              </p:ext>
            </p:extLst>
          </p:nvPr>
        </p:nvGraphicFramePr>
        <p:xfrm>
          <a:off x="5353050" y="1320799"/>
          <a:ext cx="5966543" cy="3938272"/>
        </p:xfrm>
        <a:graphic>
          <a:graphicData uri="http://schemas.openxmlformats.org/drawingml/2006/table">
            <a:tbl>
              <a:tblPr firstRow="1" bandRow="1">
                <a:tableStyleId>{073A0DAA-6AF3-43AB-8588-CEC1D06C72B9}</a:tableStyleId>
              </a:tblPr>
              <a:tblGrid>
                <a:gridCol w="1193309">
                  <a:extLst>
                    <a:ext uri="{9D8B030D-6E8A-4147-A177-3AD203B41FA5}">
                      <a16:colId xmlns:a16="http://schemas.microsoft.com/office/drawing/2014/main" val="3235738277"/>
                    </a:ext>
                  </a:extLst>
                </a:gridCol>
                <a:gridCol w="1193309">
                  <a:extLst>
                    <a:ext uri="{9D8B030D-6E8A-4147-A177-3AD203B41FA5}">
                      <a16:colId xmlns:a16="http://schemas.microsoft.com/office/drawing/2014/main" val="813479228"/>
                    </a:ext>
                  </a:extLst>
                </a:gridCol>
                <a:gridCol w="1357501">
                  <a:extLst>
                    <a:ext uri="{9D8B030D-6E8A-4147-A177-3AD203B41FA5}">
                      <a16:colId xmlns:a16="http://schemas.microsoft.com/office/drawing/2014/main" val="2971830742"/>
                    </a:ext>
                  </a:extLst>
                </a:gridCol>
                <a:gridCol w="1029115">
                  <a:extLst>
                    <a:ext uri="{9D8B030D-6E8A-4147-A177-3AD203B41FA5}">
                      <a16:colId xmlns:a16="http://schemas.microsoft.com/office/drawing/2014/main" val="3536702735"/>
                    </a:ext>
                  </a:extLst>
                </a:gridCol>
                <a:gridCol w="1193309">
                  <a:extLst>
                    <a:ext uri="{9D8B030D-6E8A-4147-A177-3AD203B41FA5}">
                      <a16:colId xmlns:a16="http://schemas.microsoft.com/office/drawing/2014/main" val="3411787101"/>
                    </a:ext>
                  </a:extLst>
                </a:gridCol>
              </a:tblGrid>
              <a:tr h="636232">
                <a:tc>
                  <a:txBody>
                    <a:bodyPr/>
                    <a:lstStyle/>
                    <a:p>
                      <a:r>
                        <a:rPr lang="en-US"/>
                        <a:t>Character</a:t>
                      </a:r>
                    </a:p>
                  </a:txBody>
                  <a:tcPr/>
                </a:tc>
                <a:tc>
                  <a:txBody>
                    <a:bodyPr/>
                    <a:lstStyle/>
                    <a:p>
                      <a:r>
                        <a:rPr lang="en-US"/>
                        <a:t>Encoding</a:t>
                      </a:r>
                    </a:p>
                  </a:txBody>
                  <a:tcPr/>
                </a:tc>
                <a:tc>
                  <a:txBody>
                    <a:bodyPr/>
                    <a:lstStyle/>
                    <a:p>
                      <a:r>
                        <a:rPr lang="en-US"/>
                        <a:t>Frequency</a:t>
                      </a:r>
                    </a:p>
                  </a:txBody>
                  <a:tcPr/>
                </a:tc>
                <a:tc>
                  <a:txBody>
                    <a:bodyPr/>
                    <a:lstStyle/>
                    <a:p>
                      <a:r>
                        <a:rPr lang="en-US"/>
                        <a:t>Total bits </a:t>
                      </a:r>
                    </a:p>
                  </a:txBody>
                  <a:tcPr/>
                </a:tc>
                <a:tc>
                  <a:txBody>
                    <a:bodyPr/>
                    <a:lstStyle/>
                    <a:p>
                      <a:r>
                        <a:rPr lang="en-US"/>
                        <a:t>Huffman bits</a:t>
                      </a:r>
                    </a:p>
                  </a:txBody>
                  <a:tcPr/>
                </a:tc>
                <a:extLst>
                  <a:ext uri="{0D108BD9-81ED-4DB2-BD59-A6C34878D82A}">
                    <a16:rowId xmlns:a16="http://schemas.microsoft.com/office/drawing/2014/main" val="1999596470"/>
                  </a:ext>
                </a:extLst>
              </a:tr>
              <a:tr h="597322">
                <a:tc>
                  <a:txBody>
                    <a:bodyPr/>
                    <a:lstStyle/>
                    <a:p>
                      <a:r>
                        <a:rPr lang="en-US">
                          <a:solidFill>
                            <a:schemeClr val="bg1"/>
                          </a:solidFill>
                        </a:rPr>
                        <a:t>A</a:t>
                      </a:r>
                    </a:p>
                  </a:txBody>
                  <a:tcPr/>
                </a:tc>
                <a:tc>
                  <a:txBody>
                    <a:bodyPr/>
                    <a:lstStyle/>
                    <a:p>
                      <a:r>
                        <a:rPr lang="en-US">
                          <a:solidFill>
                            <a:schemeClr val="bg1"/>
                          </a:solidFill>
                        </a:rPr>
                        <a:t>11</a:t>
                      </a:r>
                    </a:p>
                  </a:txBody>
                  <a:tcPr/>
                </a:tc>
                <a:tc>
                  <a:txBody>
                    <a:bodyPr/>
                    <a:lstStyle/>
                    <a:p>
                      <a:r>
                        <a:rPr lang="en-US">
                          <a:solidFill>
                            <a:schemeClr val="bg1"/>
                          </a:solidFill>
                        </a:rPr>
                        <a:t>5</a:t>
                      </a:r>
                    </a:p>
                  </a:txBody>
                  <a:tcPr/>
                </a:tc>
                <a:tc>
                  <a:txBody>
                    <a:bodyPr/>
                    <a:lstStyle/>
                    <a:p>
                      <a:r>
                        <a:rPr lang="en-US">
                          <a:solidFill>
                            <a:schemeClr val="bg1"/>
                          </a:solidFill>
                        </a:rPr>
                        <a:t>40</a:t>
                      </a:r>
                    </a:p>
                  </a:txBody>
                  <a:tcPr/>
                </a:tc>
                <a:tc>
                  <a:txBody>
                    <a:bodyPr/>
                    <a:lstStyle/>
                    <a:p>
                      <a:r>
                        <a:rPr lang="en-US">
                          <a:solidFill>
                            <a:schemeClr val="bg1"/>
                          </a:solidFill>
                        </a:rPr>
                        <a:t>5*2 = 10</a:t>
                      </a:r>
                    </a:p>
                  </a:txBody>
                  <a:tcPr/>
                </a:tc>
                <a:extLst>
                  <a:ext uri="{0D108BD9-81ED-4DB2-BD59-A6C34878D82A}">
                    <a16:rowId xmlns:a16="http://schemas.microsoft.com/office/drawing/2014/main" val="3337795914"/>
                  </a:ext>
                </a:extLst>
              </a:tr>
              <a:tr h="597322">
                <a:tc>
                  <a:txBody>
                    <a:bodyPr/>
                    <a:lstStyle/>
                    <a:p>
                      <a:r>
                        <a:rPr lang="en-US">
                          <a:solidFill>
                            <a:schemeClr val="bg1"/>
                          </a:solidFill>
                        </a:rPr>
                        <a:t>B</a:t>
                      </a:r>
                    </a:p>
                  </a:txBody>
                  <a:tcPr/>
                </a:tc>
                <a:tc>
                  <a:txBody>
                    <a:bodyPr/>
                    <a:lstStyle/>
                    <a:p>
                      <a:r>
                        <a:rPr lang="en-US">
                          <a:solidFill>
                            <a:schemeClr val="bg1"/>
                          </a:solidFill>
                        </a:rPr>
                        <a:t>100</a:t>
                      </a:r>
                    </a:p>
                  </a:txBody>
                  <a:tcPr/>
                </a:tc>
                <a:tc>
                  <a:txBody>
                    <a:bodyPr/>
                    <a:lstStyle/>
                    <a:p>
                      <a:r>
                        <a:rPr lang="en-US">
                          <a:solidFill>
                            <a:schemeClr val="bg1"/>
                          </a:solidFill>
                        </a:rPr>
                        <a:t>1</a:t>
                      </a:r>
                    </a:p>
                  </a:txBody>
                  <a:tcPr/>
                </a:tc>
                <a:tc>
                  <a:txBody>
                    <a:bodyPr/>
                    <a:lstStyle/>
                    <a:p>
                      <a:r>
                        <a:rPr lang="en-US">
                          <a:solidFill>
                            <a:schemeClr val="bg1"/>
                          </a:solidFill>
                        </a:rPr>
                        <a:t>8</a:t>
                      </a:r>
                    </a:p>
                  </a:txBody>
                  <a:tcPr/>
                </a:tc>
                <a:tc>
                  <a:txBody>
                    <a:bodyPr/>
                    <a:lstStyle/>
                    <a:p>
                      <a:r>
                        <a:rPr lang="en-US">
                          <a:solidFill>
                            <a:schemeClr val="bg1"/>
                          </a:solidFill>
                        </a:rPr>
                        <a:t>1*3=3</a:t>
                      </a:r>
                    </a:p>
                  </a:txBody>
                  <a:tcPr/>
                </a:tc>
                <a:extLst>
                  <a:ext uri="{0D108BD9-81ED-4DB2-BD59-A6C34878D82A}">
                    <a16:rowId xmlns:a16="http://schemas.microsoft.com/office/drawing/2014/main" val="2945047173"/>
                  </a:ext>
                </a:extLst>
              </a:tr>
              <a:tr h="597322">
                <a:tc>
                  <a:txBody>
                    <a:bodyPr/>
                    <a:lstStyle/>
                    <a:p>
                      <a:r>
                        <a:rPr lang="en-US">
                          <a:solidFill>
                            <a:schemeClr val="bg1"/>
                          </a:solidFill>
                        </a:rPr>
                        <a:t>C</a:t>
                      </a:r>
                    </a:p>
                  </a:txBody>
                  <a:tcPr/>
                </a:tc>
                <a:tc>
                  <a:txBody>
                    <a:bodyPr/>
                    <a:lstStyle/>
                    <a:p>
                      <a:r>
                        <a:rPr lang="en-US">
                          <a:solidFill>
                            <a:schemeClr val="bg1"/>
                          </a:solidFill>
                        </a:rPr>
                        <a:t>0</a:t>
                      </a:r>
                    </a:p>
                  </a:txBody>
                  <a:tcPr/>
                </a:tc>
                <a:tc>
                  <a:txBody>
                    <a:bodyPr/>
                    <a:lstStyle/>
                    <a:p>
                      <a:r>
                        <a:rPr lang="en-US">
                          <a:solidFill>
                            <a:schemeClr val="bg1"/>
                          </a:solidFill>
                        </a:rPr>
                        <a:t>6</a:t>
                      </a:r>
                    </a:p>
                  </a:txBody>
                  <a:tcPr/>
                </a:tc>
                <a:tc>
                  <a:txBody>
                    <a:bodyPr/>
                    <a:lstStyle/>
                    <a:p>
                      <a:r>
                        <a:rPr lang="en-US">
                          <a:solidFill>
                            <a:schemeClr val="bg1"/>
                          </a:solidFill>
                        </a:rPr>
                        <a:t>48</a:t>
                      </a:r>
                    </a:p>
                  </a:txBody>
                  <a:tcPr/>
                </a:tc>
                <a:tc>
                  <a:txBody>
                    <a:bodyPr/>
                    <a:lstStyle/>
                    <a:p>
                      <a:r>
                        <a:rPr lang="en-US">
                          <a:solidFill>
                            <a:schemeClr val="bg1"/>
                          </a:solidFill>
                        </a:rPr>
                        <a:t>6*1=6</a:t>
                      </a:r>
                    </a:p>
                  </a:txBody>
                  <a:tcPr/>
                </a:tc>
                <a:extLst>
                  <a:ext uri="{0D108BD9-81ED-4DB2-BD59-A6C34878D82A}">
                    <a16:rowId xmlns:a16="http://schemas.microsoft.com/office/drawing/2014/main" val="1270572852"/>
                  </a:ext>
                </a:extLst>
              </a:tr>
              <a:tr h="597322">
                <a:tc>
                  <a:txBody>
                    <a:bodyPr/>
                    <a:lstStyle/>
                    <a:p>
                      <a:r>
                        <a:rPr lang="en-US">
                          <a:solidFill>
                            <a:schemeClr val="bg1"/>
                          </a:solidFill>
                        </a:rPr>
                        <a:t>D</a:t>
                      </a:r>
                    </a:p>
                  </a:txBody>
                  <a:tcPr/>
                </a:tc>
                <a:tc>
                  <a:txBody>
                    <a:bodyPr/>
                    <a:lstStyle/>
                    <a:p>
                      <a:r>
                        <a:rPr lang="en-US">
                          <a:solidFill>
                            <a:schemeClr val="bg1"/>
                          </a:solidFill>
                        </a:rPr>
                        <a:t>101</a:t>
                      </a:r>
                    </a:p>
                  </a:txBody>
                  <a:tcPr/>
                </a:tc>
                <a:tc>
                  <a:txBody>
                    <a:bodyPr/>
                    <a:lstStyle/>
                    <a:p>
                      <a:r>
                        <a:rPr lang="en-US">
                          <a:solidFill>
                            <a:schemeClr val="bg1"/>
                          </a:solidFill>
                        </a:rPr>
                        <a:t>3</a:t>
                      </a:r>
                    </a:p>
                  </a:txBody>
                  <a:tcPr/>
                </a:tc>
                <a:tc>
                  <a:txBody>
                    <a:bodyPr/>
                    <a:lstStyle/>
                    <a:p>
                      <a:r>
                        <a:rPr lang="en-US">
                          <a:solidFill>
                            <a:schemeClr val="bg1"/>
                          </a:solidFill>
                        </a:rPr>
                        <a:t>24</a:t>
                      </a:r>
                    </a:p>
                  </a:txBody>
                  <a:tcPr/>
                </a:tc>
                <a:tc>
                  <a:txBody>
                    <a:bodyPr/>
                    <a:lstStyle/>
                    <a:p>
                      <a:r>
                        <a:rPr lang="en-US">
                          <a:solidFill>
                            <a:schemeClr val="bg1"/>
                          </a:solidFill>
                        </a:rPr>
                        <a:t>3*3=9</a:t>
                      </a:r>
                    </a:p>
                  </a:txBody>
                  <a:tcPr/>
                </a:tc>
                <a:extLst>
                  <a:ext uri="{0D108BD9-81ED-4DB2-BD59-A6C34878D82A}">
                    <a16:rowId xmlns:a16="http://schemas.microsoft.com/office/drawing/2014/main" val="2384408038"/>
                  </a:ext>
                </a:extLst>
              </a:tr>
              <a:tr h="908904">
                <a:tc>
                  <a:txBody>
                    <a:bodyPr/>
                    <a:lstStyle/>
                    <a:p>
                      <a:r>
                        <a:rPr lang="en-US">
                          <a:solidFill>
                            <a:schemeClr val="bg1"/>
                          </a:solidFill>
                        </a:rPr>
                        <a:t>Standard: 8 bits</a:t>
                      </a:r>
                    </a:p>
                  </a:txBody>
                  <a:tcPr/>
                </a:tc>
                <a:tc>
                  <a:txBody>
                    <a:bodyPr/>
                    <a:lstStyle/>
                    <a:p>
                      <a:endParaRPr lang="en-US">
                        <a:solidFill>
                          <a:schemeClr val="bg1"/>
                        </a:solidFill>
                      </a:endParaRPr>
                    </a:p>
                  </a:txBody>
                  <a:tcPr/>
                </a:tc>
                <a:tc>
                  <a:txBody>
                    <a:bodyPr/>
                    <a:lstStyle/>
                    <a:p>
                      <a:endParaRPr lang="en-US">
                        <a:solidFill>
                          <a:schemeClr val="bg1"/>
                        </a:solidFill>
                      </a:endParaRPr>
                    </a:p>
                  </a:txBody>
                  <a:tcPr/>
                </a:tc>
                <a:tc>
                  <a:txBody>
                    <a:bodyPr/>
                    <a:lstStyle/>
                    <a:p>
                      <a:r>
                        <a:rPr lang="en-US">
                          <a:solidFill>
                            <a:schemeClr val="bg1"/>
                          </a:solidFill>
                        </a:rPr>
                        <a:t>120 bits total</a:t>
                      </a:r>
                    </a:p>
                  </a:txBody>
                  <a:tcPr/>
                </a:tc>
                <a:tc>
                  <a:txBody>
                    <a:bodyPr/>
                    <a:lstStyle/>
                    <a:p>
                      <a:r>
                        <a:rPr lang="en-US">
                          <a:solidFill>
                            <a:schemeClr val="bg1"/>
                          </a:solidFill>
                        </a:rPr>
                        <a:t>28 bits</a:t>
                      </a:r>
                    </a:p>
                  </a:txBody>
                  <a:tcPr/>
                </a:tc>
                <a:extLst>
                  <a:ext uri="{0D108BD9-81ED-4DB2-BD59-A6C34878D82A}">
                    <a16:rowId xmlns:a16="http://schemas.microsoft.com/office/drawing/2014/main" val="402890616"/>
                  </a:ext>
                </a:extLst>
              </a:tr>
            </a:tbl>
          </a:graphicData>
        </a:graphic>
      </p:graphicFrame>
      <p:pic>
        <p:nvPicPr>
          <p:cNvPr id="6" name="Recorded Sound">
            <a:hlinkClick r:id="" action="ppaction://media"/>
            <a:extLst>
              <a:ext uri="{FF2B5EF4-FFF2-40B4-BE49-F238E27FC236}">
                <a16:creationId xmlns:a16="http://schemas.microsoft.com/office/drawing/2014/main" id="{9AFBDDE2-C7A0-8F41-99A2-A57F3C4DD03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104408" y="5936411"/>
            <a:ext cx="609600" cy="609600"/>
          </a:xfrm>
          <a:prstGeom prst="rect">
            <a:avLst/>
          </a:prstGeom>
        </p:spPr>
      </p:pic>
    </p:spTree>
    <p:extLst>
      <p:ext uri="{BB962C8B-B14F-4D97-AF65-F5344CB8AC3E}">
        <p14:creationId xmlns:p14="http://schemas.microsoft.com/office/powerpoint/2010/main" val="1529142981"/>
      </p:ext>
    </p:extLst>
  </p:cSld>
  <p:clrMapOvr>
    <a:masterClrMapping/>
  </p:clrMapOvr>
  <p:transition spd="med" advTm="57206">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20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16304-77D6-632D-39B7-736D9E17CBDF}"/>
              </a:ext>
            </a:extLst>
          </p:cNvPr>
          <p:cNvSpPr>
            <a:spLocks noGrp="1"/>
          </p:cNvSpPr>
          <p:nvPr>
            <p:ph type="title"/>
          </p:nvPr>
        </p:nvSpPr>
        <p:spPr/>
        <p:txBody>
          <a:bodyPr>
            <a:normAutofit/>
          </a:bodyPr>
          <a:lstStyle/>
          <a:p>
            <a:pPr marL="0" marR="0">
              <a:lnSpc>
                <a:spcPct val="107000"/>
              </a:lnSpc>
              <a:spcBef>
                <a:spcPts val="0"/>
              </a:spcBef>
              <a:spcAft>
                <a:spcPts val="800"/>
              </a:spcAft>
            </a:pPr>
            <a:r>
              <a:rPr lang="en-US" sz="4000" b="1" kern="100">
                <a:solidFill>
                  <a:schemeClr val="tx2"/>
                </a:solidFill>
                <a:effectLst/>
                <a:latin typeface="Source Sans Pro (Headings)"/>
                <a:ea typeface="Calibri" panose="020F0502020204030204" pitchFamily="34" charset="0"/>
                <a:cs typeface="Times New Roman" panose="02020603050405020304" pitchFamily="18" charset="0"/>
              </a:rPr>
              <a:t>How can Huffman Encoding be implemented?</a:t>
            </a:r>
          </a:p>
        </p:txBody>
      </p:sp>
      <p:sp>
        <p:nvSpPr>
          <p:cNvPr id="3" name="Content Placeholder 2">
            <a:extLst>
              <a:ext uri="{FF2B5EF4-FFF2-40B4-BE49-F238E27FC236}">
                <a16:creationId xmlns:a16="http://schemas.microsoft.com/office/drawing/2014/main" id="{6562C98A-3617-CADD-D5B4-39500CC02BAE}"/>
              </a:ext>
            </a:extLst>
          </p:cNvPr>
          <p:cNvSpPr>
            <a:spLocks noGrp="1"/>
          </p:cNvSpPr>
          <p:nvPr>
            <p:ph idx="1"/>
          </p:nvPr>
        </p:nvSpPr>
        <p:spPr/>
        <p:txBody>
          <a:bodyPr>
            <a:normAutofit/>
          </a:bodyPr>
          <a:lstStyle/>
          <a:p>
            <a:r>
              <a:rPr lang="en-US" sz="2600">
                <a:solidFill>
                  <a:schemeClr val="tx2"/>
                </a:solidFill>
              </a:rPr>
              <a:t>Huffman Encoding can be implemented </a:t>
            </a:r>
            <a:r>
              <a:rPr lang="en-US" sz="2600" b="1">
                <a:solidFill>
                  <a:schemeClr val="tx2"/>
                </a:solidFill>
              </a:rPr>
              <a:t>to reduce the size of virtually anything</a:t>
            </a:r>
            <a:r>
              <a:rPr lang="en-US" sz="2600">
                <a:solidFill>
                  <a:schemeClr val="tx2"/>
                </a:solidFill>
              </a:rPr>
              <a:t>!</a:t>
            </a:r>
          </a:p>
          <a:p>
            <a:r>
              <a:rPr lang="en-US" sz="2600">
                <a:solidFill>
                  <a:schemeClr val="tx2"/>
                </a:solidFill>
              </a:rPr>
              <a:t>Digital data compression is useful for minimizing the space that files occupy on a hard drive and reducing the time needed to transfer such files.</a:t>
            </a:r>
          </a:p>
          <a:p>
            <a:r>
              <a:rPr lang="en-US" sz="2600">
                <a:solidFill>
                  <a:schemeClr val="tx2"/>
                </a:solidFill>
              </a:rPr>
              <a:t>Most technology depends on digital compression.</a:t>
            </a:r>
          </a:p>
          <a:p>
            <a:r>
              <a:rPr lang="en-US" sz="2600">
                <a:solidFill>
                  <a:schemeClr val="tx2"/>
                </a:solidFill>
              </a:rPr>
              <a:t>For example, when opening a web browser, the web server that delivers the be page usually compresses the data. After the browser receives this compressed version, it uncompresses it.</a:t>
            </a:r>
          </a:p>
          <a:p>
            <a:r>
              <a:rPr lang="en-US" sz="2600">
                <a:solidFill>
                  <a:schemeClr val="tx2"/>
                </a:solidFill>
              </a:rPr>
              <a:t>Every image, audio, and video file is compressed.</a:t>
            </a:r>
          </a:p>
        </p:txBody>
      </p:sp>
      <p:pic>
        <p:nvPicPr>
          <p:cNvPr id="4" name="Huffman Encoding Slide 7">
            <a:hlinkClick r:id="" action="ppaction://media"/>
            <a:extLst>
              <a:ext uri="{FF2B5EF4-FFF2-40B4-BE49-F238E27FC236}">
                <a16:creationId xmlns:a16="http://schemas.microsoft.com/office/drawing/2014/main" id="{94EC926A-8095-4B45-10D3-512E3FB0C59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0130347" y="5809951"/>
            <a:ext cx="730250" cy="730250"/>
          </a:xfrm>
          <a:prstGeom prst="rect">
            <a:avLst/>
          </a:prstGeom>
        </p:spPr>
      </p:pic>
    </p:spTree>
    <p:custDataLst>
      <p:tags r:id="rId1"/>
    </p:custDataLst>
    <p:extLst>
      <p:ext uri="{BB962C8B-B14F-4D97-AF65-F5344CB8AC3E}">
        <p14:creationId xmlns:p14="http://schemas.microsoft.com/office/powerpoint/2010/main" val="3140584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lt">
                                    <p:tmAbs val="100"/>
                                  </p:iterate>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2" restart="whenNotActive" fill="hold" evtFilter="cancelBubble" nodeType="interactiveSeq">
                <p:stCondLst>
                  <p:cond evt="onClick" delay="0">
                    <p:tgtEl>
                      <p:spTgt spid="4"/>
                    </p:tgtEl>
                  </p:cond>
                </p:stCondLst>
                <p:endSync evt="end" delay="0">
                  <p:rtn val="all"/>
                </p:endSync>
                <p:childTnLst>
                  <p:par>
                    <p:cTn id="33" fill="hold">
                      <p:stCondLst>
                        <p:cond delay="0"/>
                      </p:stCondLst>
                      <p:childTnLst>
                        <p:par>
                          <p:cTn id="34" fill="hold">
                            <p:stCondLst>
                              <p:cond delay="0"/>
                            </p:stCondLst>
                            <p:childTnLst>
                              <p:par>
                                <p:cTn id="35" presetID="1" presetClass="mediacall" presetSubtype="0" fill="hold" nodeType="clickEffect">
                                  <p:stCondLst>
                                    <p:cond delay="0"/>
                                  </p:stCondLst>
                                  <p:childTnLst>
                                    <p:cmd type="call" cmd="playFrom(0.0)">
                                      <p:cBhvr>
                                        <p:cTn id="36" dur="1" fill="hold"/>
                                        <p:tgtEl>
                                          <p:spTgt spid="4"/>
                                        </p:tgtEl>
                                      </p:cBhvr>
                                    </p:cmd>
                                  </p:childTnLst>
                                </p:cTn>
                              </p:par>
                            </p:childTnLst>
                          </p:cTn>
                        </p:par>
                      </p:childTnLst>
                    </p:cTn>
                  </p:par>
                </p:childTnLst>
              </p:cTn>
              <p:nextCondLst>
                <p:cond evt="onClick" delay="0">
                  <p:tgtEl>
                    <p:spTgt spid="4"/>
                  </p:tgtEl>
                </p:cond>
              </p:nextCondLst>
            </p:seq>
            <p:audio>
              <p:cMediaNode>
                <p:cTn id="37"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74D9-CFDF-27FF-0177-BBAB59A58E02}"/>
              </a:ext>
            </a:extLst>
          </p:cNvPr>
          <p:cNvSpPr>
            <a:spLocks noGrp="1"/>
          </p:cNvSpPr>
          <p:nvPr>
            <p:ph type="title"/>
          </p:nvPr>
        </p:nvSpPr>
        <p:spPr/>
        <p:txBody>
          <a:bodyPr>
            <a:noAutofit/>
          </a:bodyPr>
          <a:lstStyle/>
          <a:p>
            <a:pPr marL="0" marR="0">
              <a:lnSpc>
                <a:spcPct val="107000"/>
              </a:lnSpc>
              <a:spcBef>
                <a:spcPts val="0"/>
              </a:spcBef>
              <a:spcAft>
                <a:spcPts val="800"/>
              </a:spcAft>
            </a:pPr>
            <a:r>
              <a:rPr lang="en-US" sz="4000" b="1" kern="100">
                <a:solidFill>
                  <a:schemeClr val="tx2"/>
                </a:solidFill>
                <a:effectLst/>
                <a:latin typeface="Source Sans Pro (Headings)"/>
                <a:ea typeface="Calibri" panose="020F0502020204030204" pitchFamily="34" charset="0"/>
                <a:cs typeface="Times New Roman" panose="02020603050405020304" pitchFamily="18" charset="0"/>
              </a:rPr>
              <a:t>What is the space usage for Huffman Encoding</a:t>
            </a:r>
          </a:p>
        </p:txBody>
      </p:sp>
      <p:sp>
        <p:nvSpPr>
          <p:cNvPr id="3" name="Content Placeholder 2">
            <a:extLst>
              <a:ext uri="{FF2B5EF4-FFF2-40B4-BE49-F238E27FC236}">
                <a16:creationId xmlns:a16="http://schemas.microsoft.com/office/drawing/2014/main" id="{100DE027-6CAF-F612-D8A6-EA9086348A00}"/>
              </a:ext>
            </a:extLst>
          </p:cNvPr>
          <p:cNvSpPr>
            <a:spLocks noGrp="1"/>
          </p:cNvSpPr>
          <p:nvPr>
            <p:ph idx="1"/>
          </p:nvPr>
        </p:nvSpPr>
        <p:spPr/>
        <p:txBody>
          <a:bodyPr>
            <a:normAutofit fontScale="92500" lnSpcReduction="10000"/>
          </a:bodyPr>
          <a:lstStyle/>
          <a:p>
            <a:r>
              <a:rPr lang="en-US"/>
              <a:t>It efficiently encodes some input in terms of space.</a:t>
            </a:r>
          </a:p>
          <a:p>
            <a:r>
              <a:rPr lang="en-US"/>
              <a:t>The space required to store the prefix codes is dependent on the frequency distribution of the values in the input data.</a:t>
            </a:r>
          </a:p>
          <a:p>
            <a:r>
              <a:rPr lang="en-US"/>
              <a:t>The space complexity is usually proportional to the size of the data (the number of unique values in it).</a:t>
            </a:r>
          </a:p>
          <a:p>
            <a:r>
              <a:rPr lang="en-US"/>
              <a:t>Therefore, the most frequent space complexity remains </a:t>
            </a:r>
            <a:r>
              <a:rPr lang="en-US" b="1"/>
              <a:t>O(n)</a:t>
            </a:r>
            <a:r>
              <a:rPr lang="en-US"/>
              <a:t>.</a:t>
            </a:r>
          </a:p>
          <a:p>
            <a:r>
              <a:rPr lang="en-US"/>
              <a:t>However, there remains a rare possibility that each input character has identical frequency, which would result in a worst-case space complexity of O(nlogn).</a:t>
            </a:r>
          </a:p>
          <a:p>
            <a:r>
              <a:rPr lang="en-US"/>
              <a:t>Huffman Encoding is widely used as it exhibits excellent compression efficiency!</a:t>
            </a:r>
          </a:p>
        </p:txBody>
      </p:sp>
      <p:pic>
        <p:nvPicPr>
          <p:cNvPr id="4" name="Huffman Encoding Slide 8">
            <a:hlinkClick r:id="" action="ppaction://media"/>
            <a:extLst>
              <a:ext uri="{FF2B5EF4-FFF2-40B4-BE49-F238E27FC236}">
                <a16:creationId xmlns:a16="http://schemas.microsoft.com/office/drawing/2014/main" id="{BE095AC3-DD4F-E4BF-4A95-ED5423D4640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187856" y="5867460"/>
            <a:ext cx="730250" cy="730250"/>
          </a:xfrm>
          <a:prstGeom prst="rect">
            <a:avLst/>
          </a:prstGeom>
        </p:spPr>
      </p:pic>
    </p:spTree>
    <p:extLst>
      <p:ext uri="{BB962C8B-B14F-4D97-AF65-F5344CB8AC3E}">
        <p14:creationId xmlns:p14="http://schemas.microsoft.com/office/powerpoint/2010/main" val="16334674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lt">
                                    <p:tmAbs val="100"/>
                                  </p:iterate>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7" restart="whenNotActive" fill="hold" evtFilter="cancelBubble" nodeType="interactiveSeq">
                <p:stCondLst>
                  <p:cond evt="onClick" delay="0">
                    <p:tgtEl>
                      <p:spTgt spid="4"/>
                    </p:tgtEl>
                  </p:cond>
                </p:stCondLst>
                <p:endSync evt="end" delay="0">
                  <p:rtn val="all"/>
                </p:endSync>
                <p:childTnLst>
                  <p:par>
                    <p:cTn id="38" fill="hold">
                      <p:stCondLst>
                        <p:cond delay="0"/>
                      </p:stCondLst>
                      <p:childTnLst>
                        <p:par>
                          <p:cTn id="39" fill="hold">
                            <p:stCondLst>
                              <p:cond delay="0"/>
                            </p:stCondLst>
                            <p:childTnLst>
                              <p:par>
                                <p:cTn id="40" presetID="1" presetClass="mediacall" presetSubtype="0" fill="hold" nodeType="clickEffect">
                                  <p:stCondLst>
                                    <p:cond delay="0"/>
                                  </p:stCondLst>
                                  <p:childTnLst>
                                    <p:cmd type="call" cmd="playFrom(0.0)">
                                      <p:cBhvr>
                                        <p:cTn id="41" dur="1" fill="hold"/>
                                        <p:tgtEl>
                                          <p:spTgt spid="4"/>
                                        </p:tgtEl>
                                      </p:cBhvr>
                                    </p:cmd>
                                  </p:childTnLst>
                                </p:cTn>
                              </p:par>
                            </p:childTnLst>
                          </p:cTn>
                        </p:par>
                      </p:childTnLst>
                    </p:cTn>
                  </p:par>
                </p:childTnLst>
              </p:cTn>
              <p:nextCondLst>
                <p:cond evt="onClick" delay="0">
                  <p:tgtEl>
                    <p:spTgt spid="4"/>
                  </p:tgtEl>
                </p:cond>
              </p:nextCondLst>
            </p:seq>
            <p:audio>
              <p:cMediaNode>
                <p:cTn id="42"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70527-DADC-7794-8611-460A21E0C257}"/>
              </a:ext>
            </a:extLst>
          </p:cNvPr>
          <p:cNvSpPr>
            <a:spLocks noGrp="1"/>
          </p:cNvSpPr>
          <p:nvPr>
            <p:ph type="title"/>
          </p:nvPr>
        </p:nvSpPr>
        <p:spPr/>
        <p:txBody>
          <a:bodyPr>
            <a:normAutofit/>
          </a:bodyPr>
          <a:lstStyle/>
          <a:p>
            <a:r>
              <a:rPr lang="en-US" sz="4000" b="1" kern="100">
                <a:solidFill>
                  <a:schemeClr val="tx2"/>
                </a:solidFill>
                <a:effectLst/>
                <a:latin typeface="Source Sans Pro (Headings)"/>
                <a:ea typeface="Calibri" panose="020F0502020204030204" pitchFamily="34" charset="0"/>
                <a:cs typeface="Times New Roman" panose="02020603050405020304" pitchFamily="18" charset="0"/>
              </a:rPr>
              <a:t>What are the runtimes for Huffman Encoding?</a:t>
            </a:r>
            <a:endParaRPr lang="en-US" sz="4000" b="1">
              <a:solidFill>
                <a:schemeClr val="tx2"/>
              </a:solidFill>
              <a:latin typeface="Source Sans Pro (Headings)"/>
            </a:endParaRPr>
          </a:p>
        </p:txBody>
      </p:sp>
      <p:sp>
        <p:nvSpPr>
          <p:cNvPr id="3" name="Content Placeholder 2">
            <a:extLst>
              <a:ext uri="{FF2B5EF4-FFF2-40B4-BE49-F238E27FC236}">
                <a16:creationId xmlns:a16="http://schemas.microsoft.com/office/drawing/2014/main" id="{86F1AF63-BF91-9DB5-9EC4-013AA68DC0B5}"/>
              </a:ext>
            </a:extLst>
          </p:cNvPr>
          <p:cNvSpPr>
            <a:spLocks noGrp="1"/>
          </p:cNvSpPr>
          <p:nvPr>
            <p:ph idx="1"/>
          </p:nvPr>
        </p:nvSpPr>
        <p:spPr/>
        <p:txBody>
          <a:bodyPr/>
          <a:lstStyle/>
          <a:p>
            <a:r>
              <a:rPr lang="en-US" sz="2600" kern="100">
                <a:solidFill>
                  <a:schemeClr val="tx2"/>
                </a:solidFill>
                <a:effectLst/>
                <a:latin typeface="Source Sans Pro (Body)"/>
                <a:ea typeface="Calibri" panose="020F0502020204030204" pitchFamily="34" charset="0"/>
                <a:cs typeface="Times New Roman" panose="02020603050405020304" pitchFamily="18" charset="0"/>
              </a:rPr>
              <a:t>The time complexity for Huffman Encoding remains</a:t>
            </a:r>
            <a:r>
              <a:rPr lang="en-US" sz="2600" b="1" kern="100">
                <a:solidFill>
                  <a:schemeClr val="tx2"/>
                </a:solidFill>
                <a:effectLst/>
                <a:latin typeface="Source Sans Pro (Body)"/>
                <a:ea typeface="Calibri" panose="020F0502020204030204" pitchFamily="34" charset="0"/>
                <a:cs typeface="Times New Roman" panose="02020603050405020304" pitchFamily="18" charset="0"/>
              </a:rPr>
              <a:t> O(nlogn) </a:t>
            </a:r>
            <a:r>
              <a:rPr lang="en-US" sz="2600" kern="100">
                <a:solidFill>
                  <a:schemeClr val="tx2"/>
                </a:solidFill>
                <a:effectLst/>
                <a:latin typeface="Source Sans Pro (Body)"/>
                <a:ea typeface="Calibri" panose="020F0502020204030204" pitchFamily="34" charset="0"/>
                <a:cs typeface="Times New Roman" panose="02020603050405020304" pitchFamily="18" charset="0"/>
              </a:rPr>
              <a:t>assuming the number of unique characters, n.</a:t>
            </a:r>
          </a:p>
          <a:p>
            <a:r>
              <a:rPr lang="en-US" sz="2600" kern="100">
                <a:solidFill>
                  <a:schemeClr val="tx2"/>
                </a:solidFill>
                <a:effectLst/>
                <a:latin typeface="Source Sans Pro (Body)"/>
                <a:ea typeface="Calibri" panose="020F0502020204030204" pitchFamily="34" charset="0"/>
                <a:cs typeface="Times New Roman" panose="02020603050405020304" pitchFamily="18" charset="0"/>
              </a:rPr>
              <a:t>This is because each node is being accessed (O(n) runtime) and rearranged (O(logn) runtime).</a:t>
            </a:r>
          </a:p>
          <a:p>
            <a:r>
              <a:rPr lang="en-US" sz="2600" kern="100">
                <a:solidFill>
                  <a:schemeClr val="tx2"/>
                </a:solidFill>
                <a:effectLst/>
                <a:latin typeface="Source Sans Pro (Body)"/>
                <a:ea typeface="Calibri" panose="020F0502020204030204" pitchFamily="34" charset="0"/>
                <a:cs typeface="Times New Roman" panose="02020603050405020304" pitchFamily="18" charset="0"/>
              </a:rPr>
              <a:t>The worst case for Huffman Encoding occurs when the frequency distribution follows the Fibonacci sequence or when the probability of a symbol exceeds 0.5.</a:t>
            </a:r>
          </a:p>
          <a:p>
            <a:r>
              <a:rPr lang="en-US" sz="2600" kern="100">
                <a:solidFill>
                  <a:schemeClr val="tx2"/>
                </a:solidFill>
                <a:effectLst/>
                <a:latin typeface="Source Sans Pro (Body)"/>
                <a:ea typeface="Calibri" panose="020F0502020204030204" pitchFamily="34" charset="0"/>
                <a:cs typeface="Times New Roman" panose="02020603050405020304" pitchFamily="18" charset="0"/>
              </a:rPr>
              <a:t>In the very unlikely best case, the input array is already sorted which the algorithm handles in linear time, O(n).</a:t>
            </a:r>
          </a:p>
          <a:p>
            <a:pPr marL="0" indent="0">
              <a:buNone/>
            </a:pPr>
            <a:endParaRPr lang="en-US" sz="2500"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Huffman Encoding Slide 9">
            <a:hlinkClick r:id="" action="ppaction://media"/>
            <a:extLst>
              <a:ext uri="{FF2B5EF4-FFF2-40B4-BE49-F238E27FC236}">
                <a16:creationId xmlns:a16="http://schemas.microsoft.com/office/drawing/2014/main" id="{DFD3842A-A8B7-8A16-1044-6448B540BA6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87215" y="5809951"/>
            <a:ext cx="730250" cy="730250"/>
          </a:xfrm>
          <a:prstGeom prst="rect">
            <a:avLst/>
          </a:prstGeom>
        </p:spPr>
      </p:pic>
    </p:spTree>
    <p:extLst>
      <p:ext uri="{BB962C8B-B14F-4D97-AF65-F5344CB8AC3E}">
        <p14:creationId xmlns:p14="http://schemas.microsoft.com/office/powerpoint/2010/main" val="12066296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type="lt">
                                    <p:tmAbs val="100"/>
                                  </p:iterate>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4"/>
                    </p:tgtEl>
                  </p:cond>
                </p:stCondLst>
                <p:endSync evt="end" delay="0">
                  <p:rtn val="all"/>
                </p:endSync>
                <p:childTnLst>
                  <p:par>
                    <p:cTn id="28" fill="hold">
                      <p:stCondLst>
                        <p:cond delay="0"/>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1" fill="hold"/>
                                        <p:tgtEl>
                                          <p:spTgt spid="4"/>
                                        </p:tgtEl>
                                      </p:cBhvr>
                                    </p:cmd>
                                  </p:childTnLst>
                                </p:cTn>
                              </p:par>
                            </p:childTnLst>
                          </p:cTn>
                        </p:par>
                      </p:childTnLst>
                    </p:cTn>
                  </p:par>
                </p:childTnLst>
              </p:cTn>
              <p:nextCondLst>
                <p:cond evt="onClick" delay="0">
                  <p:tgtEl>
                    <p:spTgt spid="4"/>
                  </p:tgtEl>
                </p:cond>
              </p:nextCondLst>
            </p:seq>
            <p:audio>
              <p:cMediaNode>
                <p:cTn id="32"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5|6"/>
</p:tagLst>
</file>

<file path=ppt/tags/tag2.xml><?xml version="1.0" encoding="utf-8"?>
<p:tagLst xmlns:a="http://schemas.openxmlformats.org/drawingml/2006/main" xmlns:r="http://schemas.openxmlformats.org/officeDocument/2006/relationships" xmlns:p="http://schemas.openxmlformats.org/presentationml/2006/main">
  <p:tag name="TIMING" val="|0|0.1|0.1|0.3|0.1|0.1"/>
</p:tagLst>
</file>

<file path=ppt/tags/tag3.xml><?xml version="1.0" encoding="utf-8"?>
<p:tagLst xmlns:a="http://schemas.openxmlformats.org/drawingml/2006/main" xmlns:r="http://schemas.openxmlformats.org/officeDocument/2006/relationships" xmlns:p="http://schemas.openxmlformats.org/presentationml/2006/main">
  <p:tag name="TIMING" val="|2.7|0.1|0.7|1.1|1.7"/>
</p:tagLst>
</file>

<file path=ppt/tags/tag4.xml><?xml version="1.0" encoding="utf-8"?>
<p:tagLst xmlns:a="http://schemas.openxmlformats.org/drawingml/2006/main" xmlns:r="http://schemas.openxmlformats.org/officeDocument/2006/relationships" xmlns:p="http://schemas.openxmlformats.org/presentationml/2006/main">
  <p:tag name="TIMING" val="|0.8|3.7|3.9|8.8|3.4"/>
</p:tagLst>
</file>

<file path=ppt/theme/theme1.xml><?xml version="1.0" encoding="utf-8"?>
<a:theme xmlns:a="http://schemas.openxmlformats.org/drawingml/2006/main" name="FunkyShapesDarkVTI">
  <a:themeElements>
    <a:clrScheme name="Custom 4">
      <a:dk1>
        <a:srgbClr val="FFFFFF"/>
      </a:dk1>
      <a:lt1>
        <a:srgbClr val="000000"/>
      </a:lt1>
      <a:dk2>
        <a:srgbClr val="F3FFF8"/>
      </a:dk2>
      <a:lt2>
        <a:srgbClr val="2D2D2D"/>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DarkVTI" id="{84637DF0-7D2D-4F20-816C-4D6C45F3FAF2}" vid="{0EF594EE-C33F-480F-80E7-D4F74C1C30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Funky shapes dark</Template>
  <TotalTime>0</TotalTime>
  <Words>974</Words>
  <Application>Microsoft Office PowerPoint</Application>
  <PresentationFormat>Widescreen</PresentationFormat>
  <Paragraphs>137</Paragraphs>
  <Slides>10</Slides>
  <Notes>7</Notes>
  <HiddenSlides>0</HiddenSlides>
  <MMClips>8</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FunkyShapesDarkVTI</vt:lpstr>
      <vt:lpstr>Huffman Encoding</vt:lpstr>
      <vt:lpstr>What is Huffman Encoding?</vt:lpstr>
      <vt:lpstr>How does Huffman Encoding work?</vt:lpstr>
      <vt:lpstr>PowerPoint Presentation</vt:lpstr>
      <vt:lpstr>PowerPoint Presentation</vt:lpstr>
      <vt:lpstr>PowerPoint Presentation</vt:lpstr>
      <vt:lpstr>How can Huffman Encoding be implemented?</vt:lpstr>
      <vt:lpstr>What is the space usage for Huffman Encoding</vt:lpstr>
      <vt:lpstr>What are the runtimes for Huffman Encoding?</vt:lpstr>
      <vt:lpstr>What are our 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Huffman ENcoding</dc:title>
  <dc:creator>Amber Quinn</dc:creator>
  <cp:lastModifiedBy>Amber Quinn</cp:lastModifiedBy>
  <cp:revision>2</cp:revision>
  <dcterms:created xsi:type="dcterms:W3CDTF">2023-03-28T19:37:26Z</dcterms:created>
  <dcterms:modified xsi:type="dcterms:W3CDTF">2023-12-07T00:27:04Z</dcterms:modified>
</cp:coreProperties>
</file>

<file path=docProps/thumbnail.jpeg>
</file>